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44AC210" w14:textId="77777777" w:rsidR="005620D4" w:rsidRDefault="005620D4">
      <w:pPr>
        <w:rPr>
          <w:rFonts w:ascii="Helvetica" w:hAnsi="Helvetica" w:cs="Helvetica"/>
          <w:color w:val="auto"/>
          <w:lang w:val="en-US"/>
        </w:rPr>
      </w:pPr>
    </w:p>
    <w:p w14:paraId="0ED6C5C9" w14:textId="7CFCC0BC" w:rsidR="005620D4" w:rsidRDefault="007A5BE1">
      <w:pPr>
        <w:rPr>
          <w:rFonts w:ascii="Helvetica" w:hAnsi="Helvetica" w:cs="Helvetica"/>
          <w:b/>
          <w:color w:val="auto"/>
          <w:sz w:val="36"/>
          <w:lang w:val="en-US"/>
        </w:rPr>
      </w:pPr>
      <w:r>
        <w:rPr>
          <w:rFonts w:ascii="Helvetica" w:hAnsi="Helvetica" w:cs="Helvetica"/>
          <w:b/>
          <w:color w:val="auto"/>
          <w:sz w:val="36"/>
          <w:lang w:val="en-US"/>
        </w:rPr>
        <w:t>Press Release</w:t>
      </w:r>
    </w:p>
    <w:p w14:paraId="38A79BC0" w14:textId="77777777" w:rsidR="00251687" w:rsidRDefault="00251687" w:rsidP="00B856BB">
      <w:pPr>
        <w:jc w:val="center"/>
        <w:rPr>
          <w:rFonts w:ascii="Helvetica" w:hAnsi="Helvetica" w:cs="Helvetica"/>
          <w:b/>
          <w:color w:val="auto"/>
          <w:sz w:val="28"/>
          <w:szCs w:val="28"/>
          <w:lang w:val="en-US"/>
        </w:rPr>
      </w:pPr>
    </w:p>
    <w:p w14:paraId="7897FF52" w14:textId="77777777" w:rsidR="00AE0209" w:rsidRDefault="00AE0209" w:rsidP="00B856BB">
      <w:pPr>
        <w:spacing w:after="0"/>
        <w:rPr>
          <w:rFonts w:ascii="Helvetica" w:hAnsi="Helvetica" w:cs="Helvetica"/>
          <w:b/>
          <w:color w:val="auto"/>
          <w:sz w:val="28"/>
          <w:szCs w:val="28"/>
          <w:lang w:val="en-US"/>
        </w:rPr>
      </w:pPr>
      <w:r w:rsidRPr="00607332">
        <w:rPr>
          <w:rFonts w:ascii="Helvetica" w:hAnsi="Helvetica" w:cs="Helvetica"/>
          <w:b/>
          <w:color w:val="auto"/>
          <w:sz w:val="28"/>
          <w:szCs w:val="28"/>
          <w:lang w:val="en-US"/>
        </w:rPr>
        <w:t>All4Labels Hamburg Boosts Productivity with Automated Platemaking</w:t>
      </w:r>
      <w:r w:rsidRPr="00AE0209" w:rsidDel="00AE0209">
        <w:rPr>
          <w:rFonts w:ascii="Helvetica" w:hAnsi="Helvetica" w:cs="Helvetica"/>
          <w:b/>
          <w:color w:val="auto"/>
          <w:sz w:val="28"/>
          <w:szCs w:val="28"/>
          <w:lang w:val="en-US"/>
        </w:rPr>
        <w:t xml:space="preserve"> </w:t>
      </w:r>
    </w:p>
    <w:p w14:paraId="31E9115E" w14:textId="77777777" w:rsidR="00AE0209" w:rsidRDefault="00AE0209" w:rsidP="00B856BB">
      <w:pPr>
        <w:spacing w:after="0"/>
        <w:rPr>
          <w:rFonts w:ascii="Helvetica" w:hAnsi="Helvetica" w:cs="Helvetica"/>
          <w:b/>
          <w:color w:val="auto"/>
          <w:sz w:val="28"/>
          <w:szCs w:val="28"/>
          <w:lang w:val="en-US"/>
        </w:rPr>
      </w:pPr>
    </w:p>
    <w:p w14:paraId="71B2104B" w14:textId="1EA09F14" w:rsidR="005620D4" w:rsidRDefault="00ED1BBD" w:rsidP="00B856BB">
      <w:pPr>
        <w:spacing w:after="0"/>
        <w:rPr>
          <w:rFonts w:ascii="Helvetica" w:hAnsi="Helvetica" w:cs="Helvetica"/>
          <w:i/>
          <w:iCs/>
          <w:color w:val="auto"/>
          <w:sz w:val="24"/>
          <w:szCs w:val="24"/>
          <w:lang w:val="en-GB"/>
        </w:rPr>
      </w:pPr>
      <w:r w:rsidRPr="00ED1BBD">
        <w:rPr>
          <w:rFonts w:ascii="Helvetica" w:hAnsi="Helvetica" w:cs="Helvetica"/>
          <w:i/>
          <w:iCs/>
          <w:color w:val="auto"/>
          <w:sz w:val="24"/>
          <w:szCs w:val="24"/>
          <w:lang w:val="en-GB"/>
        </w:rPr>
        <w:t>German site has benefitted from installation of CrystalCleanConnect – an automated platemaking system developed by Asahi Photoproducts,</w:t>
      </w:r>
      <w:r w:rsidR="00D378F6">
        <w:rPr>
          <w:rFonts w:ascii="Helvetica" w:hAnsi="Helvetica" w:cs="Helvetica"/>
          <w:i/>
          <w:iCs/>
          <w:color w:val="auto"/>
          <w:sz w:val="24"/>
          <w:szCs w:val="24"/>
          <w:lang w:val="en-GB"/>
        </w:rPr>
        <w:t xml:space="preserve"> </w:t>
      </w:r>
      <w:r w:rsidRPr="00ED1BBD">
        <w:rPr>
          <w:rFonts w:ascii="Helvetica" w:hAnsi="Helvetica" w:cs="Helvetica"/>
          <w:i/>
          <w:iCs/>
          <w:color w:val="auto"/>
          <w:sz w:val="24"/>
          <w:szCs w:val="24"/>
          <w:lang w:val="en-GB"/>
        </w:rPr>
        <w:t>ESKO</w:t>
      </w:r>
      <w:r w:rsidR="00D378F6">
        <w:rPr>
          <w:rFonts w:ascii="Helvetica" w:hAnsi="Helvetica" w:cs="Helvetica"/>
          <w:i/>
          <w:iCs/>
          <w:color w:val="auto"/>
          <w:sz w:val="24"/>
          <w:szCs w:val="24"/>
          <w:lang w:val="en-GB"/>
        </w:rPr>
        <w:t>,</w:t>
      </w:r>
      <w:r w:rsidRPr="00ED1BBD">
        <w:rPr>
          <w:rFonts w:ascii="Helvetica" w:hAnsi="Helvetica" w:cs="Helvetica"/>
          <w:i/>
          <w:iCs/>
          <w:color w:val="auto"/>
          <w:sz w:val="24"/>
          <w:szCs w:val="24"/>
          <w:lang w:val="en-GB"/>
        </w:rPr>
        <w:t xml:space="preserve"> and Kongsberg. Visitors to Asahi Photoproducts’ drupa stand will be able to learn more about this breakthrough </w:t>
      </w:r>
      <w:r w:rsidR="009B3751">
        <w:rPr>
          <w:rFonts w:ascii="Helvetica" w:hAnsi="Helvetica" w:cs="Helvetica"/>
          <w:i/>
          <w:iCs/>
          <w:color w:val="auto"/>
          <w:sz w:val="24"/>
          <w:szCs w:val="24"/>
          <w:lang w:val="en-GB"/>
        </w:rPr>
        <w:t>solution</w:t>
      </w:r>
      <w:r w:rsidRPr="00ED1BBD">
        <w:rPr>
          <w:rFonts w:ascii="Helvetica" w:hAnsi="Helvetica" w:cs="Helvetica"/>
          <w:i/>
          <w:iCs/>
          <w:color w:val="auto"/>
          <w:sz w:val="24"/>
          <w:szCs w:val="24"/>
          <w:lang w:val="en-GB"/>
        </w:rPr>
        <w:t>.</w:t>
      </w:r>
    </w:p>
    <w:p w14:paraId="0DA433A7" w14:textId="77777777" w:rsidR="00ED1BBD" w:rsidRDefault="00ED1BBD" w:rsidP="00B856BB">
      <w:pPr>
        <w:spacing w:after="0"/>
        <w:rPr>
          <w:rFonts w:ascii="Helvetica" w:eastAsia="Times New Roman" w:hAnsi="Helvetica" w:cs="Helvetica"/>
          <w:b/>
          <w:color w:val="auto"/>
          <w:sz w:val="22"/>
          <w:lang w:val="en-GB"/>
        </w:rPr>
      </w:pPr>
    </w:p>
    <w:p w14:paraId="1C15BA16" w14:textId="1D9AD43E" w:rsidR="00B47CC0" w:rsidRPr="00B47CC0" w:rsidRDefault="007A5BE1" w:rsidP="00B47CC0">
      <w:pPr>
        <w:spacing w:after="0"/>
        <w:rPr>
          <w:rFonts w:ascii="Helvetica" w:eastAsia="Times New Roman" w:hAnsi="Helvetica" w:cs="Helvetica"/>
          <w:bCs/>
          <w:color w:val="auto"/>
          <w:sz w:val="22"/>
          <w:lang w:val="en-GB"/>
        </w:rPr>
      </w:pPr>
      <w:r>
        <w:rPr>
          <w:rFonts w:ascii="Helvetica" w:eastAsia="Times New Roman" w:hAnsi="Helvetica" w:cs="Helvetica"/>
          <w:b/>
          <w:color w:val="auto"/>
          <w:sz w:val="22"/>
          <w:lang w:val="en-GB"/>
        </w:rPr>
        <w:t xml:space="preserve">Tokyo, Japan &amp; Brussels, Belgium, </w:t>
      </w:r>
      <w:r w:rsidR="00B75F0F">
        <w:rPr>
          <w:rFonts w:ascii="Helvetica" w:eastAsia="Times New Roman" w:hAnsi="Helvetica" w:cs="Helvetica"/>
          <w:b/>
          <w:color w:val="auto"/>
          <w:sz w:val="22"/>
          <w:lang w:val="en-GB"/>
        </w:rPr>
        <w:t>May</w:t>
      </w:r>
      <w:r>
        <w:rPr>
          <w:rFonts w:ascii="Helvetica" w:eastAsia="Times New Roman" w:hAnsi="Helvetica" w:cs="Helvetica"/>
          <w:b/>
          <w:color w:val="auto"/>
          <w:sz w:val="22"/>
          <w:lang w:val="en-GB"/>
        </w:rPr>
        <w:t xml:space="preserve"> </w:t>
      </w:r>
      <w:r w:rsidR="00E70D95">
        <w:rPr>
          <w:rFonts w:ascii="Helvetica" w:eastAsia="Times New Roman" w:hAnsi="Helvetica" w:cs="Helvetica"/>
          <w:b/>
          <w:color w:val="auto"/>
          <w:sz w:val="22"/>
          <w:lang w:val="en-GB"/>
        </w:rPr>
        <w:t>1</w:t>
      </w:r>
      <w:r w:rsidR="00520C63">
        <w:rPr>
          <w:rFonts w:ascii="Helvetica" w:eastAsia="Times New Roman" w:hAnsi="Helvetica" w:cs="Helvetica"/>
          <w:b/>
          <w:color w:val="auto"/>
          <w:sz w:val="22"/>
          <w:lang w:val="en-GB"/>
        </w:rPr>
        <w:t>6</w:t>
      </w:r>
      <w:r>
        <w:rPr>
          <w:rFonts w:ascii="Helvetica" w:eastAsia="Times New Roman" w:hAnsi="Helvetica" w:cs="Helvetica"/>
          <w:b/>
          <w:color w:val="auto"/>
          <w:sz w:val="22"/>
          <w:lang w:val="en-GB"/>
        </w:rPr>
        <w:t>, 2024.</w:t>
      </w:r>
      <w:r>
        <w:rPr>
          <w:rFonts w:ascii="Helvetica" w:hAnsi="Helvetica" w:cs="Helvetica"/>
          <w:color w:val="auto"/>
          <w:sz w:val="22"/>
          <w:lang w:val="en-GB"/>
        </w:rPr>
        <w:t xml:space="preserve"> </w:t>
      </w:r>
      <w:r w:rsidR="00B47CC0" w:rsidRPr="00B47CC0">
        <w:rPr>
          <w:rFonts w:ascii="Helvetica" w:eastAsia="Times New Roman" w:hAnsi="Helvetica" w:cs="Helvetica"/>
          <w:bCs/>
          <w:color w:val="auto"/>
          <w:sz w:val="22"/>
          <w:lang w:val="en-GB"/>
        </w:rPr>
        <w:t>Asahi Photoproducts, a pioneer in flexographic photopolymer plate development, today reported that</w:t>
      </w:r>
      <w:r w:rsidR="00B47CC0">
        <w:rPr>
          <w:rFonts w:ascii="Helvetica" w:eastAsia="Times New Roman" w:hAnsi="Helvetica" w:cs="Helvetica"/>
          <w:bCs/>
          <w:color w:val="auto"/>
          <w:sz w:val="22"/>
          <w:lang w:val="en-GB"/>
        </w:rPr>
        <w:t xml:space="preserve"> </w:t>
      </w:r>
      <w:hyperlink r:id="rId12" w:history="1">
        <w:r w:rsidR="00B47CC0" w:rsidRPr="00847700">
          <w:rPr>
            <w:rStyle w:val="Hyperlink"/>
            <w:rFonts w:ascii="Helvetica" w:eastAsia="Times New Roman" w:hAnsi="Helvetica" w:cs="Helvetica"/>
            <w:bCs/>
            <w:sz w:val="22"/>
            <w:lang w:val="en-GB"/>
          </w:rPr>
          <w:t>All4Labels</w:t>
        </w:r>
      </w:hyperlink>
      <w:r w:rsidR="00B47CC0" w:rsidRPr="00B47CC0">
        <w:rPr>
          <w:rFonts w:ascii="Helvetica" w:eastAsia="Times New Roman" w:hAnsi="Helvetica" w:cs="Helvetica"/>
          <w:bCs/>
          <w:color w:val="auto"/>
          <w:sz w:val="22"/>
          <w:lang w:val="en-GB"/>
        </w:rPr>
        <w:t xml:space="preserve">’ site </w:t>
      </w:r>
      <w:r w:rsidR="00847700">
        <w:rPr>
          <w:rFonts w:ascii="Helvetica" w:eastAsia="Times New Roman" w:hAnsi="Helvetica" w:cs="Helvetica"/>
          <w:bCs/>
          <w:color w:val="auto"/>
          <w:sz w:val="22"/>
          <w:lang w:val="en-GB"/>
        </w:rPr>
        <w:t>ne</w:t>
      </w:r>
      <w:r w:rsidR="00BF55FC">
        <w:rPr>
          <w:rFonts w:ascii="Helvetica" w:eastAsia="Times New Roman" w:hAnsi="Helvetica" w:cs="Helvetica"/>
          <w:bCs/>
          <w:color w:val="auto"/>
          <w:sz w:val="22"/>
          <w:lang w:val="en-GB"/>
        </w:rPr>
        <w:t xml:space="preserve">ar </w:t>
      </w:r>
      <w:r w:rsidR="00B47CC0" w:rsidRPr="00B47CC0">
        <w:rPr>
          <w:rFonts w:ascii="Helvetica" w:eastAsia="Times New Roman" w:hAnsi="Helvetica" w:cs="Helvetica"/>
          <w:bCs/>
          <w:color w:val="auto"/>
          <w:sz w:val="22"/>
          <w:lang w:val="en-GB"/>
        </w:rPr>
        <w:t xml:space="preserve"> Hamburg, Germany, has seen a significant boost to its productivity since installing the </w:t>
      </w:r>
      <w:hyperlink r:id="rId13" w:history="1">
        <w:proofErr w:type="spellStart"/>
        <w:r w:rsidR="00B47CC0" w:rsidRPr="00BF55FC">
          <w:rPr>
            <w:rStyle w:val="Hyperlink"/>
            <w:rFonts w:ascii="Helvetica" w:eastAsia="Times New Roman" w:hAnsi="Helvetica" w:cs="Helvetica"/>
            <w:bCs/>
            <w:sz w:val="22"/>
            <w:lang w:val="en-GB"/>
          </w:rPr>
          <w:t>CrystalCleanConnect</w:t>
        </w:r>
        <w:proofErr w:type="spellEnd"/>
      </w:hyperlink>
      <w:r w:rsidR="00B47CC0" w:rsidRPr="00B47CC0">
        <w:rPr>
          <w:rFonts w:ascii="Helvetica" w:eastAsia="Times New Roman" w:hAnsi="Helvetica" w:cs="Helvetica"/>
          <w:bCs/>
          <w:color w:val="auto"/>
          <w:sz w:val="22"/>
          <w:lang w:val="en-GB"/>
        </w:rPr>
        <w:t xml:space="preserve"> automated platemaking system developed by Asahi Photoproducts, </w:t>
      </w:r>
      <w:r w:rsidR="00B47CC0" w:rsidRPr="006F5E71">
        <w:rPr>
          <w:rFonts w:ascii="Helvetica" w:eastAsia="Times New Roman" w:hAnsi="Helvetica" w:cs="Helvetica"/>
          <w:bCs/>
          <w:color w:val="auto"/>
          <w:sz w:val="22"/>
          <w:lang w:val="en-GB"/>
        </w:rPr>
        <w:t>ESKO</w:t>
      </w:r>
      <w:r w:rsidR="00D378F6">
        <w:rPr>
          <w:rFonts w:ascii="Helvetica" w:eastAsia="Times New Roman" w:hAnsi="Helvetica" w:cs="Helvetica"/>
          <w:bCs/>
          <w:color w:val="auto"/>
          <w:sz w:val="22"/>
          <w:lang w:val="en-GB"/>
        </w:rPr>
        <w:t>,</w:t>
      </w:r>
      <w:r w:rsidR="00B47CC0" w:rsidRPr="00B47CC0">
        <w:rPr>
          <w:rFonts w:ascii="Helvetica" w:eastAsia="Times New Roman" w:hAnsi="Helvetica" w:cs="Helvetica"/>
          <w:bCs/>
          <w:color w:val="auto"/>
          <w:sz w:val="22"/>
          <w:lang w:val="en-GB"/>
        </w:rPr>
        <w:t xml:space="preserve"> and </w:t>
      </w:r>
      <w:r w:rsidR="00B47CC0" w:rsidRPr="006F5E71">
        <w:rPr>
          <w:rFonts w:ascii="Helvetica" w:eastAsia="Times New Roman" w:hAnsi="Helvetica" w:cs="Helvetica"/>
          <w:bCs/>
          <w:color w:val="auto"/>
          <w:sz w:val="22"/>
          <w:lang w:val="en-GB"/>
        </w:rPr>
        <w:t>Kongsberg</w:t>
      </w:r>
      <w:r w:rsidR="00B47CC0" w:rsidRPr="00B47CC0">
        <w:rPr>
          <w:rFonts w:ascii="Helvetica" w:eastAsia="Times New Roman" w:hAnsi="Helvetica" w:cs="Helvetica"/>
          <w:bCs/>
          <w:color w:val="auto"/>
          <w:sz w:val="22"/>
          <w:lang w:val="en-GB"/>
        </w:rPr>
        <w:t>.</w:t>
      </w:r>
    </w:p>
    <w:p w14:paraId="0890AE52" w14:textId="77777777" w:rsidR="00B47CC0" w:rsidRPr="00B47CC0" w:rsidRDefault="00B47CC0" w:rsidP="00B47CC0">
      <w:pPr>
        <w:spacing w:after="0"/>
        <w:rPr>
          <w:rFonts w:ascii="Helvetica" w:eastAsia="Times New Roman" w:hAnsi="Helvetica" w:cs="Helvetica"/>
          <w:bCs/>
          <w:color w:val="auto"/>
          <w:sz w:val="22"/>
          <w:lang w:val="en-GB"/>
        </w:rPr>
      </w:pPr>
    </w:p>
    <w:p w14:paraId="317C287A" w14:textId="08474EC8"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Half a year ago the German label converter installed the system to replace a manual platemaking process which resulted in ‘errors and scheduling problems</w:t>
      </w:r>
      <w:r w:rsidR="00D378F6">
        <w:rPr>
          <w:rFonts w:ascii="Helvetica" w:eastAsia="Times New Roman" w:hAnsi="Helvetica" w:cs="Helvetica"/>
          <w:bCs/>
          <w:color w:val="auto"/>
          <w:sz w:val="22"/>
          <w:lang w:val="en-GB"/>
        </w:rPr>
        <w:t>,</w:t>
      </w:r>
      <w:r w:rsidRPr="00B47CC0">
        <w:rPr>
          <w:rFonts w:ascii="Helvetica" w:eastAsia="Times New Roman" w:hAnsi="Helvetica" w:cs="Helvetica"/>
          <w:bCs/>
          <w:color w:val="auto"/>
          <w:sz w:val="22"/>
          <w:lang w:val="en-GB"/>
        </w:rPr>
        <w:t>’</w:t>
      </w:r>
      <w:r w:rsidR="00D378F6">
        <w:rPr>
          <w:rFonts w:ascii="Helvetica" w:eastAsia="Times New Roman" w:hAnsi="Helvetica" w:cs="Helvetica"/>
          <w:bCs/>
          <w:color w:val="auto"/>
          <w:sz w:val="22"/>
          <w:lang w:val="en-GB"/>
        </w:rPr>
        <w:t xml:space="preserve"> </w:t>
      </w:r>
      <w:r w:rsidRPr="00B47CC0">
        <w:rPr>
          <w:rFonts w:ascii="Helvetica" w:eastAsia="Times New Roman" w:hAnsi="Helvetica" w:cs="Helvetica"/>
          <w:bCs/>
          <w:color w:val="auto"/>
          <w:sz w:val="22"/>
          <w:lang w:val="en-GB"/>
        </w:rPr>
        <w:t>according to Mirco Wilke, head of prepress, flexo printing, at All4Labels Hamburg.</w:t>
      </w:r>
    </w:p>
    <w:p w14:paraId="03299C00" w14:textId="77777777" w:rsidR="00B47CC0" w:rsidRPr="00B47CC0" w:rsidRDefault="00B47CC0" w:rsidP="00B47CC0">
      <w:pPr>
        <w:spacing w:after="0"/>
        <w:rPr>
          <w:rFonts w:ascii="Helvetica" w:eastAsia="Times New Roman" w:hAnsi="Helvetica" w:cs="Helvetica"/>
          <w:bCs/>
          <w:color w:val="auto"/>
          <w:sz w:val="22"/>
          <w:lang w:val="en-GB"/>
        </w:rPr>
      </w:pPr>
    </w:p>
    <w:p w14:paraId="6E527102" w14:textId="77777777"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“Hamburg is one of the main printing facilities in the All4Labels </w:t>
      </w:r>
      <w:proofErr w:type="spellStart"/>
      <w:r w:rsidRPr="00B47CC0">
        <w:rPr>
          <w:rFonts w:ascii="Helvetica" w:eastAsia="Times New Roman" w:hAnsi="Helvetica" w:cs="Helvetica"/>
          <w:bCs/>
          <w:color w:val="auto"/>
          <w:sz w:val="22"/>
          <w:lang w:val="en-GB"/>
        </w:rPr>
        <w:t>Group,</w:t>
      </w:r>
      <w:proofErr w:type="gramStart"/>
      <w:r w:rsidRPr="00B47CC0">
        <w:rPr>
          <w:rFonts w:ascii="Helvetica" w:eastAsia="Times New Roman" w:hAnsi="Helvetica" w:cs="Helvetica"/>
          <w:bCs/>
          <w:color w:val="auto"/>
          <w:sz w:val="22"/>
          <w:lang w:val="en-GB"/>
        </w:rPr>
        <w:t>’”explains</w:t>
      </w:r>
      <w:proofErr w:type="spellEnd"/>
      <w:proofErr w:type="gramEnd"/>
      <w:r w:rsidRPr="00B47CC0">
        <w:rPr>
          <w:rFonts w:ascii="Helvetica" w:eastAsia="Times New Roman" w:hAnsi="Helvetica" w:cs="Helvetica"/>
          <w:bCs/>
          <w:color w:val="auto"/>
          <w:sz w:val="22"/>
          <w:lang w:val="en-GB"/>
        </w:rPr>
        <w:t xml:space="preserve"> Wilke. “At the time of the installation, the focus of the prepress department was on flexibility in production and high output through all our different presses. But it was a very manual process which had some drawbacks and restricted future development. We had no automation or connectivity to our workflow systems. It was hard work for the operators to handle all the different machines. It was stressful for them and could result in errors or scheduling problems.</w:t>
      </w:r>
    </w:p>
    <w:p w14:paraId="6BC63EBB" w14:textId="77777777" w:rsidR="00B47CC0" w:rsidRPr="00B47CC0" w:rsidRDefault="00B47CC0" w:rsidP="00B47CC0">
      <w:pPr>
        <w:spacing w:after="0"/>
        <w:rPr>
          <w:rFonts w:ascii="Helvetica" w:eastAsia="Times New Roman" w:hAnsi="Helvetica" w:cs="Helvetica"/>
          <w:bCs/>
          <w:color w:val="auto"/>
          <w:sz w:val="22"/>
          <w:lang w:val="en-GB"/>
        </w:rPr>
      </w:pPr>
    </w:p>
    <w:p w14:paraId="2F617728" w14:textId="4E19EB92" w:rsidR="00B47CC0" w:rsidRPr="00B47CC0" w:rsidRDefault="00D378F6" w:rsidP="00B47CC0">
      <w:pPr>
        <w:spacing w:after="0"/>
        <w:rPr>
          <w:rFonts w:ascii="Helvetica" w:eastAsia="Times New Roman" w:hAnsi="Helvetica" w:cs="Helvetica"/>
          <w:bCs/>
          <w:color w:val="auto"/>
          <w:sz w:val="22"/>
          <w:lang w:val="en-GB"/>
        </w:rPr>
      </w:pPr>
      <w:r>
        <w:rPr>
          <w:rFonts w:ascii="Helvetica" w:eastAsia="Times New Roman" w:hAnsi="Helvetica" w:cs="Helvetica"/>
          <w:bCs/>
          <w:color w:val="auto"/>
          <w:sz w:val="22"/>
          <w:lang w:val="en-GB"/>
        </w:rPr>
        <w:t>“</w:t>
      </w:r>
      <w:r w:rsidR="00B47CC0" w:rsidRPr="00B47CC0">
        <w:rPr>
          <w:rFonts w:ascii="Helvetica" w:eastAsia="Times New Roman" w:hAnsi="Helvetica" w:cs="Helvetica"/>
          <w:bCs/>
          <w:color w:val="auto"/>
          <w:sz w:val="22"/>
          <w:lang w:val="en-GB"/>
        </w:rPr>
        <w:t>CrystalCleanConnect had answers to all these problems. We could connect to our workflow systems, automate the whole process, and minimise the operator’s hands-on work.</w:t>
      </w:r>
      <w:r>
        <w:rPr>
          <w:rFonts w:ascii="Helvetica" w:eastAsia="Times New Roman" w:hAnsi="Helvetica" w:cs="Helvetica"/>
          <w:bCs/>
          <w:color w:val="auto"/>
          <w:sz w:val="22"/>
          <w:lang w:val="en-GB"/>
        </w:rPr>
        <w:t>”</w:t>
      </w:r>
    </w:p>
    <w:p w14:paraId="492510AC" w14:textId="77777777" w:rsidR="00B47CC0" w:rsidRPr="00B47CC0" w:rsidRDefault="00B47CC0" w:rsidP="00B47CC0">
      <w:pPr>
        <w:spacing w:after="0"/>
        <w:rPr>
          <w:rFonts w:ascii="Helvetica" w:eastAsia="Times New Roman" w:hAnsi="Helvetica" w:cs="Helvetica"/>
          <w:bCs/>
          <w:color w:val="auto"/>
          <w:sz w:val="22"/>
          <w:lang w:val="en-GB"/>
        </w:rPr>
      </w:pPr>
    </w:p>
    <w:p w14:paraId="2DFD79D7" w14:textId="77777777" w:rsidR="00B47CC0" w:rsidRPr="00CC3F34" w:rsidRDefault="00B47CC0" w:rsidP="00B47CC0">
      <w:pPr>
        <w:spacing w:after="0"/>
        <w:rPr>
          <w:rFonts w:ascii="Helvetica" w:eastAsia="Times New Roman" w:hAnsi="Helvetica" w:cs="Helvetica"/>
          <w:b/>
          <w:color w:val="auto"/>
          <w:sz w:val="22"/>
          <w:lang w:val="en-GB"/>
        </w:rPr>
      </w:pPr>
      <w:r w:rsidRPr="00CC3F34">
        <w:rPr>
          <w:rFonts w:ascii="Helvetica" w:eastAsia="Times New Roman" w:hAnsi="Helvetica" w:cs="Helvetica"/>
          <w:b/>
          <w:color w:val="auto"/>
          <w:sz w:val="22"/>
          <w:lang w:val="en-GB"/>
        </w:rPr>
        <w:t xml:space="preserve">Collaboration </w:t>
      </w:r>
    </w:p>
    <w:p w14:paraId="70380166" w14:textId="3D39B00E"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The system is the result of two years of joint development between flexo photopolymer plate pioneer Asahi Photoproducts, integrated software and hardware specialist </w:t>
      </w:r>
      <w:hyperlink r:id="rId14" w:history="1">
        <w:r w:rsidRPr="006F5E71">
          <w:rPr>
            <w:rStyle w:val="Hyperlink"/>
            <w:rFonts w:ascii="Helvetica" w:eastAsia="Times New Roman" w:hAnsi="Helvetica" w:cs="Helvetica"/>
            <w:bCs/>
            <w:sz w:val="22"/>
            <w:lang w:val="en-GB"/>
          </w:rPr>
          <w:t>ESKO</w:t>
        </w:r>
      </w:hyperlink>
      <w:r w:rsidRPr="00B47CC0">
        <w:rPr>
          <w:rFonts w:ascii="Helvetica" w:eastAsia="Times New Roman" w:hAnsi="Helvetica" w:cs="Helvetica"/>
          <w:bCs/>
          <w:color w:val="auto"/>
          <w:sz w:val="22"/>
          <w:lang w:val="en-GB"/>
        </w:rPr>
        <w:t xml:space="preserve">, and </w:t>
      </w:r>
      <w:hyperlink r:id="rId15" w:history="1">
        <w:r w:rsidRPr="006F5E71">
          <w:rPr>
            <w:rStyle w:val="Hyperlink"/>
            <w:rFonts w:ascii="Helvetica" w:eastAsia="Times New Roman" w:hAnsi="Helvetica" w:cs="Helvetica"/>
            <w:bCs/>
            <w:sz w:val="22"/>
            <w:lang w:val="en-GB"/>
          </w:rPr>
          <w:t>Kongsberg Precision Cutting Systems</w:t>
        </w:r>
      </w:hyperlink>
      <w:r w:rsidRPr="00B47CC0">
        <w:rPr>
          <w:rFonts w:ascii="Helvetica" w:eastAsia="Times New Roman" w:hAnsi="Helvetica" w:cs="Helvetica"/>
          <w:bCs/>
          <w:color w:val="auto"/>
          <w:sz w:val="22"/>
          <w:lang w:val="en-GB"/>
        </w:rPr>
        <w:t xml:space="preserve">, and was prompted by All4Labels Hamburg’s desire to produce plates during a night shift with minimal operator input and consistent quality.  </w:t>
      </w:r>
    </w:p>
    <w:p w14:paraId="2F9A8D28" w14:textId="77777777" w:rsidR="00B47CC0" w:rsidRPr="00B47CC0" w:rsidRDefault="00B47CC0" w:rsidP="00B47CC0">
      <w:pPr>
        <w:spacing w:after="0"/>
        <w:rPr>
          <w:rFonts w:ascii="Helvetica" w:eastAsia="Times New Roman" w:hAnsi="Helvetica" w:cs="Helvetica"/>
          <w:bCs/>
          <w:color w:val="auto"/>
          <w:sz w:val="22"/>
          <w:lang w:val="en-GB"/>
        </w:rPr>
      </w:pPr>
    </w:p>
    <w:p w14:paraId="57260EF9" w14:textId="574D9618"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CrystalCleanConnect fully automates the entire platemaking process, from imaging and exposure through to plate cutting, reducing the number of steps in the flexo platemaking process from 12 to just one. It delivers a 90% reduction in dedicated operator time, an average 25% increase in press </w:t>
      </w:r>
      <w:hyperlink r:id="rId16" w:history="1">
        <w:r w:rsidRPr="00914677">
          <w:rPr>
            <w:rStyle w:val="Hyperlink"/>
            <w:rFonts w:ascii="Helvetica" w:eastAsia="Times New Roman" w:hAnsi="Helvetica" w:cs="Helvetica"/>
            <w:bCs/>
            <w:sz w:val="22"/>
            <w:lang w:val="en-GB"/>
          </w:rPr>
          <w:t>OEE</w:t>
        </w:r>
      </w:hyperlink>
      <w:r w:rsidRPr="00B47CC0">
        <w:rPr>
          <w:rFonts w:ascii="Helvetica" w:eastAsia="Times New Roman" w:hAnsi="Helvetica" w:cs="Helvetica"/>
          <w:bCs/>
          <w:color w:val="auto"/>
          <w:sz w:val="22"/>
          <w:lang w:val="en-GB"/>
        </w:rPr>
        <w:t>, and reduces ink usage by 20</w:t>
      </w:r>
      <w:proofErr w:type="gramStart"/>
      <w:r w:rsidRPr="00B47CC0">
        <w:rPr>
          <w:rFonts w:ascii="Helvetica" w:eastAsia="Times New Roman" w:hAnsi="Helvetica" w:cs="Helvetica"/>
          <w:bCs/>
          <w:color w:val="auto"/>
          <w:sz w:val="22"/>
          <w:lang w:val="en-GB"/>
        </w:rPr>
        <w:t>% .</w:t>
      </w:r>
      <w:proofErr w:type="gramEnd"/>
    </w:p>
    <w:p w14:paraId="6A193F52" w14:textId="77777777" w:rsidR="00B47CC0" w:rsidRPr="00B47CC0" w:rsidRDefault="00B47CC0" w:rsidP="00B47CC0">
      <w:pPr>
        <w:spacing w:after="0"/>
        <w:rPr>
          <w:rFonts w:ascii="Helvetica" w:eastAsia="Times New Roman" w:hAnsi="Helvetica" w:cs="Helvetica"/>
          <w:bCs/>
          <w:color w:val="auto"/>
          <w:sz w:val="22"/>
          <w:lang w:val="en-GB"/>
        </w:rPr>
      </w:pPr>
    </w:p>
    <w:p w14:paraId="659F16F6" w14:textId="0F5D2C66"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“A standard platemaking machine with two operators can normally produce 24 plates in an eight-hour shift,” says Dieter Niederstadt, technical marketing manager at Asahi Photoproducts. </w:t>
      </w:r>
      <w:r w:rsidR="00D378F6">
        <w:rPr>
          <w:rFonts w:ascii="Helvetica" w:eastAsia="Times New Roman" w:hAnsi="Helvetica" w:cs="Helvetica"/>
          <w:bCs/>
          <w:color w:val="auto"/>
          <w:sz w:val="22"/>
          <w:lang w:val="en-GB"/>
        </w:rPr>
        <w:t>“</w:t>
      </w:r>
      <w:r w:rsidRPr="00B47CC0">
        <w:rPr>
          <w:rFonts w:ascii="Helvetica" w:eastAsia="Times New Roman" w:hAnsi="Helvetica" w:cs="Helvetica"/>
          <w:bCs/>
          <w:color w:val="auto"/>
          <w:sz w:val="22"/>
          <w:lang w:val="en-GB"/>
        </w:rPr>
        <w:t xml:space="preserve">With CrystalCleanConnect, the total operator time of just one person is one hour. Everything is automated, from the laser imaging to the plate cutting, which wasn’t possible in the past. Additionally, the machine uses water-washable plates – which are certified as carbon neutral by the Carbon Trust – to allow for a solvent-free, more environmentally </w:t>
      </w:r>
      <w:r w:rsidR="00784833">
        <w:rPr>
          <w:rFonts w:ascii="Helvetica" w:eastAsia="Times New Roman" w:hAnsi="Helvetica" w:cs="Helvetica"/>
          <w:bCs/>
          <w:color w:val="auto"/>
          <w:sz w:val="22"/>
          <w:lang w:val="en-GB"/>
        </w:rPr>
        <w:t>sustainable</w:t>
      </w:r>
      <w:r w:rsidRPr="00B47CC0">
        <w:rPr>
          <w:rFonts w:ascii="Helvetica" w:eastAsia="Times New Roman" w:hAnsi="Helvetica" w:cs="Helvetica"/>
          <w:bCs/>
          <w:color w:val="auto"/>
          <w:sz w:val="22"/>
          <w:lang w:val="en-GB"/>
        </w:rPr>
        <w:t xml:space="preserve"> production.</w:t>
      </w:r>
    </w:p>
    <w:p w14:paraId="2340C3F8" w14:textId="77777777" w:rsidR="00B47CC0" w:rsidRPr="00B47CC0" w:rsidRDefault="00B47CC0" w:rsidP="00B47CC0">
      <w:pPr>
        <w:spacing w:after="0"/>
        <w:rPr>
          <w:rFonts w:ascii="Helvetica" w:eastAsia="Times New Roman" w:hAnsi="Helvetica" w:cs="Helvetica"/>
          <w:bCs/>
          <w:color w:val="auto"/>
          <w:sz w:val="22"/>
          <w:lang w:val="en-GB"/>
        </w:rPr>
      </w:pPr>
    </w:p>
    <w:p w14:paraId="06AACA74" w14:textId="218C0A49"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“Standardisation is another key benefit. With different operators working different shifts, inevitably you will have different plate qualities. But if you have an automated process, then everything is standardised – every day, every month, every year – which is a huge benefit to the printer.</w:t>
      </w:r>
      <w:r w:rsidR="00D378F6">
        <w:rPr>
          <w:rFonts w:ascii="Helvetica" w:eastAsia="Times New Roman" w:hAnsi="Helvetica" w:cs="Helvetica"/>
          <w:bCs/>
          <w:color w:val="auto"/>
          <w:sz w:val="22"/>
          <w:lang w:val="en-GB"/>
        </w:rPr>
        <w:t>”</w:t>
      </w:r>
    </w:p>
    <w:p w14:paraId="612570F2" w14:textId="77777777" w:rsidR="00B47CC0" w:rsidRPr="00B47CC0" w:rsidRDefault="00B47CC0" w:rsidP="00B47CC0">
      <w:pPr>
        <w:spacing w:after="0"/>
        <w:rPr>
          <w:rFonts w:ascii="Helvetica" w:eastAsia="Times New Roman" w:hAnsi="Helvetica" w:cs="Helvetica"/>
          <w:bCs/>
          <w:color w:val="auto"/>
          <w:sz w:val="22"/>
          <w:lang w:val="en-GB"/>
        </w:rPr>
      </w:pPr>
    </w:p>
    <w:p w14:paraId="746AE594" w14:textId="77777777"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According to Pascal Thomas, director of ESKO’s flexo business, CrystalCleanConnect is particularly suited to larger operations running multiple shifts. “It is a system that works well in a 24-hour operation; for example, it can be run during a night shift by a press operator who makes a few plates and then goes back to printing. Because it’s fully automatic, you don’t need much training to operate it. It’s plug and play.”</w:t>
      </w:r>
    </w:p>
    <w:p w14:paraId="43F64DA9" w14:textId="77777777" w:rsidR="00B47CC0" w:rsidRPr="00B47CC0" w:rsidRDefault="00B47CC0" w:rsidP="00B47CC0">
      <w:pPr>
        <w:spacing w:after="0"/>
        <w:rPr>
          <w:rFonts w:ascii="Helvetica" w:eastAsia="Times New Roman" w:hAnsi="Helvetica" w:cs="Helvetica"/>
          <w:bCs/>
          <w:color w:val="auto"/>
          <w:sz w:val="22"/>
          <w:lang w:val="en-GB"/>
        </w:rPr>
      </w:pPr>
    </w:p>
    <w:p w14:paraId="5B0E1FA3" w14:textId="77777777" w:rsidR="00B47CC0" w:rsidRPr="00CC3F34" w:rsidRDefault="00B47CC0" w:rsidP="00B47CC0">
      <w:pPr>
        <w:spacing w:after="0"/>
        <w:rPr>
          <w:rFonts w:ascii="Helvetica" w:eastAsia="Times New Roman" w:hAnsi="Helvetica" w:cs="Helvetica"/>
          <w:b/>
          <w:color w:val="auto"/>
          <w:sz w:val="22"/>
          <w:lang w:val="en-GB"/>
        </w:rPr>
      </w:pPr>
      <w:r w:rsidRPr="00CC3F34">
        <w:rPr>
          <w:rFonts w:ascii="Helvetica" w:eastAsia="Times New Roman" w:hAnsi="Helvetica" w:cs="Helvetica"/>
          <w:b/>
          <w:color w:val="auto"/>
          <w:sz w:val="22"/>
          <w:lang w:val="en-GB"/>
        </w:rPr>
        <w:t xml:space="preserve">Flexibility </w:t>
      </w:r>
    </w:p>
    <w:p w14:paraId="47E0A8D9" w14:textId="77777777"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Mirco Wilke cites flexibility and quality as the key demands from All4Labels Hamburg’s customers – requirements that CrystalCleanConnect helps the company to deliver. “As print runs become shorter, we must always be flexible in our print production and time to market. Quality is also crucial. We </w:t>
      </w:r>
      <w:proofErr w:type="gramStart"/>
      <w:r w:rsidRPr="00B47CC0">
        <w:rPr>
          <w:rFonts w:ascii="Helvetica" w:eastAsia="Times New Roman" w:hAnsi="Helvetica" w:cs="Helvetica"/>
          <w:bCs/>
          <w:color w:val="auto"/>
          <w:sz w:val="22"/>
          <w:lang w:val="en-GB"/>
        </w:rPr>
        <w:t>have to</w:t>
      </w:r>
      <w:proofErr w:type="gramEnd"/>
      <w:r w:rsidRPr="00B47CC0">
        <w:rPr>
          <w:rFonts w:ascii="Helvetica" w:eastAsia="Times New Roman" w:hAnsi="Helvetica" w:cs="Helvetica"/>
          <w:bCs/>
          <w:color w:val="auto"/>
          <w:sz w:val="22"/>
          <w:lang w:val="en-GB"/>
        </w:rPr>
        <w:t xml:space="preserve"> be faster; we have to be sustainable; we have to </w:t>
      </w:r>
      <w:r w:rsidRPr="00B47CC0">
        <w:rPr>
          <w:rFonts w:ascii="Helvetica" w:eastAsia="Times New Roman" w:hAnsi="Helvetica" w:cs="Helvetica"/>
          <w:bCs/>
          <w:color w:val="auto"/>
          <w:sz w:val="22"/>
          <w:lang w:val="en-GB"/>
        </w:rPr>
        <w:lastRenderedPageBreak/>
        <w:t xml:space="preserve">automate as much as possible and connect with our customers in all kinds of processes and workflows. </w:t>
      </w:r>
    </w:p>
    <w:p w14:paraId="10BA779C" w14:textId="77777777" w:rsidR="00B47CC0" w:rsidRPr="00B47CC0" w:rsidRDefault="00B47CC0" w:rsidP="00B47CC0">
      <w:pPr>
        <w:spacing w:after="0"/>
        <w:rPr>
          <w:rFonts w:ascii="Helvetica" w:eastAsia="Times New Roman" w:hAnsi="Helvetica" w:cs="Helvetica"/>
          <w:bCs/>
          <w:color w:val="auto"/>
          <w:sz w:val="22"/>
          <w:lang w:val="en-GB"/>
        </w:rPr>
      </w:pPr>
    </w:p>
    <w:p w14:paraId="5C8B48ED" w14:textId="3ED11E8A" w:rsidR="00B47CC0" w:rsidRPr="00B47CC0" w:rsidRDefault="00D378F6" w:rsidP="00B47CC0">
      <w:pPr>
        <w:spacing w:after="0"/>
        <w:rPr>
          <w:rFonts w:ascii="Helvetica" w:eastAsia="Times New Roman" w:hAnsi="Helvetica" w:cs="Helvetica"/>
          <w:bCs/>
          <w:color w:val="auto"/>
          <w:sz w:val="22"/>
          <w:lang w:val="en-GB"/>
        </w:rPr>
      </w:pPr>
      <w:r>
        <w:rPr>
          <w:rFonts w:ascii="Helvetica" w:eastAsia="Times New Roman" w:hAnsi="Helvetica" w:cs="Helvetica"/>
          <w:bCs/>
          <w:color w:val="auto"/>
          <w:sz w:val="22"/>
          <w:lang w:val="en-GB"/>
        </w:rPr>
        <w:t>“</w:t>
      </w:r>
      <w:r w:rsidR="00B47CC0" w:rsidRPr="00B47CC0">
        <w:rPr>
          <w:rFonts w:ascii="Helvetica" w:eastAsia="Times New Roman" w:hAnsi="Helvetica" w:cs="Helvetica"/>
          <w:bCs/>
          <w:color w:val="auto"/>
          <w:sz w:val="22"/>
          <w:lang w:val="en-GB"/>
        </w:rPr>
        <w:t>When we invest in new technology, we always look at the connectivity to our automation systems and workflows, and at the productivity of the machine. And of course, at the price – it must be a sustainable product for our customers and for us.”</w:t>
      </w:r>
    </w:p>
    <w:p w14:paraId="6679A135" w14:textId="77777777" w:rsidR="00B47CC0" w:rsidRPr="00B47CC0" w:rsidRDefault="00B47CC0" w:rsidP="00B47CC0">
      <w:pPr>
        <w:spacing w:after="0"/>
        <w:rPr>
          <w:rFonts w:ascii="Helvetica" w:eastAsia="Times New Roman" w:hAnsi="Helvetica" w:cs="Helvetica"/>
          <w:bCs/>
          <w:color w:val="auto"/>
          <w:sz w:val="22"/>
          <w:lang w:val="en-GB"/>
        </w:rPr>
      </w:pPr>
    </w:p>
    <w:p w14:paraId="632A6AC8" w14:textId="77777777"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All4Labels Hamburg was producing plates on the new system after just a couple of weeks of training. “The process was straightforward,” says Wilke. “The fact that CrystalCleanConnect allows us to put our print files directly from prepress into a whole connected system, reduce waste, reduce operator input, and automate the whole platemaking process, are huge advantages.”</w:t>
      </w:r>
    </w:p>
    <w:p w14:paraId="6D4F7683" w14:textId="77777777" w:rsidR="00B47CC0" w:rsidRPr="00B47CC0" w:rsidRDefault="00B47CC0" w:rsidP="00B47CC0">
      <w:pPr>
        <w:spacing w:after="0"/>
        <w:rPr>
          <w:rFonts w:ascii="Helvetica" w:eastAsia="Times New Roman" w:hAnsi="Helvetica" w:cs="Helvetica"/>
          <w:bCs/>
          <w:color w:val="auto"/>
          <w:sz w:val="22"/>
          <w:lang w:val="en-GB"/>
        </w:rPr>
      </w:pPr>
    </w:p>
    <w:p w14:paraId="1C826319" w14:textId="77777777" w:rsidR="00B47CC0" w:rsidRPr="00B47CC0"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“Sustainability has been at the heart of our business since we started in 1973,” says Asahi Photoproducts’ Dieter Niederstadt. “We have always used solvent-free technology. The quality is even higher than that of existing solvent-washed plates because our plates have a very low surface energy, which means that during printing all the ink is transferred to the substrate, which is a big advantage.”</w:t>
      </w:r>
    </w:p>
    <w:p w14:paraId="512071F3" w14:textId="77777777" w:rsidR="00B47CC0" w:rsidRPr="00B47CC0" w:rsidRDefault="00B47CC0" w:rsidP="00B47CC0">
      <w:pPr>
        <w:spacing w:after="0"/>
        <w:rPr>
          <w:rFonts w:ascii="Helvetica" w:eastAsia="Times New Roman" w:hAnsi="Helvetica" w:cs="Helvetica"/>
          <w:bCs/>
          <w:color w:val="auto"/>
          <w:sz w:val="22"/>
          <w:lang w:val="en-GB"/>
        </w:rPr>
      </w:pPr>
    </w:p>
    <w:p w14:paraId="3DC7308E" w14:textId="3E99C83C" w:rsidR="005620D4" w:rsidRDefault="00B47CC0" w:rsidP="00B47CC0">
      <w:pPr>
        <w:spacing w:after="0"/>
        <w:rPr>
          <w:rFonts w:ascii="Helvetica" w:eastAsia="Times New Roman" w:hAnsi="Helvetica" w:cs="Helvetica"/>
          <w:bCs/>
          <w:color w:val="auto"/>
          <w:sz w:val="22"/>
          <w:lang w:val="en-GB"/>
        </w:rPr>
      </w:pPr>
      <w:r w:rsidRPr="00B47CC0">
        <w:rPr>
          <w:rFonts w:ascii="Helvetica" w:eastAsia="Times New Roman" w:hAnsi="Helvetica" w:cs="Helvetica"/>
          <w:bCs/>
          <w:color w:val="auto"/>
          <w:sz w:val="22"/>
          <w:lang w:val="en-GB"/>
        </w:rPr>
        <w:t xml:space="preserve">A further development from Asahi, which can be linked to CrystalCleanConnect, will be unveiled at drupa. The </w:t>
      </w:r>
      <w:hyperlink r:id="rId17" w:history="1">
        <w:r w:rsidRPr="004D6777">
          <w:rPr>
            <w:rStyle w:val="Hyperlink"/>
            <w:rFonts w:ascii="Helvetica" w:eastAsia="Times New Roman" w:hAnsi="Helvetica" w:cs="Helvetica"/>
            <w:bCs/>
            <w:sz w:val="22"/>
            <w:lang w:val="en-GB"/>
          </w:rPr>
          <w:t>AWP-LOOP</w:t>
        </w:r>
        <w:r w:rsidRPr="004D6777">
          <w:rPr>
            <w:rStyle w:val="Hyperlink"/>
            <w:rFonts w:ascii="Helvetica" w:eastAsia="Times New Roman" w:hAnsi="Helvetica" w:cs="Helvetica"/>
            <w:bCs/>
            <w:sz w:val="22"/>
            <w:vertAlign w:val="superscript"/>
            <w:lang w:val="en-GB"/>
          </w:rPr>
          <w:t>TM</w:t>
        </w:r>
      </w:hyperlink>
      <w:r w:rsidRPr="00B47CC0">
        <w:rPr>
          <w:rFonts w:ascii="Helvetica" w:eastAsia="Times New Roman" w:hAnsi="Helvetica" w:cs="Helvetica"/>
          <w:bCs/>
          <w:color w:val="auto"/>
          <w:sz w:val="22"/>
          <w:lang w:val="en-GB"/>
        </w:rPr>
        <w:t xml:space="preserve"> system is a closed-loop </w:t>
      </w:r>
      <w:r w:rsidR="00784833">
        <w:rPr>
          <w:rFonts w:ascii="Helvetica" w:eastAsia="Times New Roman" w:hAnsi="Helvetica" w:cs="Helvetica"/>
          <w:bCs/>
          <w:color w:val="auto"/>
          <w:sz w:val="22"/>
          <w:lang w:val="en-GB"/>
        </w:rPr>
        <w:t>waste-</w:t>
      </w:r>
      <w:r w:rsidRPr="00B47CC0">
        <w:rPr>
          <w:rFonts w:ascii="Helvetica" w:eastAsia="Times New Roman" w:hAnsi="Helvetica" w:cs="Helvetica"/>
          <w:bCs/>
          <w:color w:val="auto"/>
          <w:sz w:val="22"/>
          <w:lang w:val="en-GB"/>
        </w:rPr>
        <w:t xml:space="preserve">water recycling solution based on Asahi Kasei </w:t>
      </w:r>
      <w:proofErr w:type="spellStart"/>
      <w:r w:rsidRPr="00B47CC0">
        <w:rPr>
          <w:rFonts w:ascii="Helvetica" w:eastAsia="Times New Roman" w:hAnsi="Helvetica" w:cs="Helvetica"/>
          <w:bCs/>
          <w:color w:val="auto"/>
          <w:sz w:val="22"/>
          <w:lang w:val="en-GB"/>
        </w:rPr>
        <w:t>microza</w:t>
      </w:r>
      <w:proofErr w:type="spellEnd"/>
      <w:r w:rsidRPr="006304E6">
        <w:rPr>
          <w:rFonts w:ascii="Helvetica" w:eastAsia="Times New Roman" w:hAnsi="Helvetica" w:cs="Helvetica"/>
          <w:bCs/>
          <w:color w:val="auto"/>
          <w:sz w:val="22"/>
          <w:vertAlign w:val="superscript"/>
          <w:lang w:val="en-GB"/>
        </w:rPr>
        <w:t>©</w:t>
      </w:r>
      <w:r w:rsidRPr="00B47CC0">
        <w:rPr>
          <w:rFonts w:ascii="Helvetica" w:eastAsia="Times New Roman" w:hAnsi="Helvetica" w:cs="Helvetica"/>
          <w:bCs/>
          <w:color w:val="auto"/>
          <w:sz w:val="22"/>
          <w:lang w:val="en-GB"/>
        </w:rPr>
        <w:t xml:space="preserve"> Technology, which can recover and reuse </w:t>
      </w:r>
      <w:r w:rsidR="0035661A">
        <w:rPr>
          <w:rFonts w:ascii="Helvetica" w:eastAsia="Times New Roman" w:hAnsi="Helvetica" w:cs="Helvetica"/>
          <w:bCs/>
          <w:color w:val="auto"/>
          <w:sz w:val="22"/>
          <w:lang w:val="en-GB"/>
        </w:rPr>
        <w:t>7</w:t>
      </w:r>
      <w:r w:rsidRPr="00B47CC0">
        <w:rPr>
          <w:rFonts w:ascii="Helvetica" w:eastAsia="Times New Roman" w:hAnsi="Helvetica" w:cs="Helvetica"/>
          <w:bCs/>
          <w:color w:val="auto"/>
          <w:sz w:val="22"/>
          <w:lang w:val="en-GB"/>
        </w:rPr>
        <w:t>0 percent of the water used in the plate washing process.</w:t>
      </w:r>
    </w:p>
    <w:p w14:paraId="34F1EAFB" w14:textId="77777777" w:rsidR="006304E6" w:rsidRDefault="006304E6" w:rsidP="00B47CC0">
      <w:pPr>
        <w:spacing w:after="0"/>
        <w:rPr>
          <w:rFonts w:ascii="Helvetica" w:eastAsia="Times New Roman" w:hAnsi="Helvetica" w:cs="Helvetica"/>
          <w:bCs/>
          <w:color w:val="auto"/>
          <w:sz w:val="22"/>
          <w:lang w:val="en-GB"/>
        </w:rPr>
      </w:pPr>
    </w:p>
    <w:p w14:paraId="3C2A0811" w14:textId="0C26EE98" w:rsidR="006304E6" w:rsidRDefault="006304E6" w:rsidP="00B47CC0">
      <w:pPr>
        <w:spacing w:after="0"/>
        <w:rPr>
          <w:rFonts w:ascii="Helvetica" w:eastAsia="Times New Roman" w:hAnsi="Helvetica" w:cs="Helvetica"/>
          <w:bCs/>
          <w:color w:val="auto"/>
          <w:sz w:val="22"/>
          <w:lang w:val="en-GB"/>
        </w:rPr>
      </w:pPr>
      <w:r w:rsidRPr="00C02CD0">
        <w:rPr>
          <w:rFonts w:ascii="Helvetica" w:eastAsia="Times New Roman" w:hAnsi="Helvetica" w:cs="Helvetica"/>
          <w:bCs/>
          <w:color w:val="auto"/>
          <w:sz w:val="22"/>
          <w:lang w:val="en-GB"/>
        </w:rPr>
        <w:t xml:space="preserve">A </w:t>
      </w:r>
      <w:r w:rsidRPr="005D498D">
        <w:rPr>
          <w:rFonts w:ascii="Helvetica" w:eastAsia="Times New Roman" w:hAnsi="Helvetica" w:cs="Helvetica"/>
          <w:b/>
          <w:i/>
          <w:iCs/>
          <w:color w:val="auto"/>
          <w:sz w:val="22"/>
          <w:lang w:val="en-GB"/>
        </w:rPr>
        <w:t>video</w:t>
      </w:r>
      <w:r w:rsidRPr="00C02CD0">
        <w:rPr>
          <w:rFonts w:ascii="Helvetica" w:eastAsia="Times New Roman" w:hAnsi="Helvetica" w:cs="Helvetica"/>
          <w:bCs/>
          <w:color w:val="auto"/>
          <w:sz w:val="22"/>
          <w:lang w:val="en-GB"/>
        </w:rPr>
        <w:t xml:space="preserve"> </w:t>
      </w:r>
      <w:r w:rsidR="005D498D">
        <w:rPr>
          <w:rFonts w:ascii="Helvetica" w:eastAsia="Times New Roman" w:hAnsi="Helvetica" w:cs="Helvetica"/>
          <w:bCs/>
          <w:color w:val="auto"/>
          <w:sz w:val="22"/>
          <w:lang w:val="en-GB"/>
        </w:rPr>
        <w:t xml:space="preserve">of the interview </w:t>
      </w:r>
      <w:r w:rsidR="003573DB" w:rsidRPr="00C02CD0">
        <w:rPr>
          <w:rFonts w:ascii="Helvetica" w:eastAsia="Times New Roman" w:hAnsi="Helvetica" w:cs="Helvetica"/>
          <w:bCs/>
          <w:color w:val="auto"/>
          <w:sz w:val="22"/>
          <w:lang w:val="en-GB"/>
        </w:rPr>
        <w:t>is</w:t>
      </w:r>
      <w:r w:rsidRPr="00C02CD0">
        <w:rPr>
          <w:rFonts w:ascii="Helvetica" w:eastAsia="Times New Roman" w:hAnsi="Helvetica" w:cs="Helvetica"/>
          <w:bCs/>
          <w:color w:val="auto"/>
          <w:sz w:val="22"/>
          <w:lang w:val="en-GB"/>
        </w:rPr>
        <w:t xml:space="preserve"> available </w:t>
      </w:r>
      <w:hyperlink r:id="rId18" w:history="1">
        <w:r w:rsidR="003573DB" w:rsidRPr="00C02CD0">
          <w:rPr>
            <w:rStyle w:val="Hyperlink"/>
            <w:rFonts w:ascii="Helvetica" w:eastAsia="Times New Roman" w:hAnsi="Helvetica" w:cs="Helvetica"/>
            <w:bCs/>
            <w:sz w:val="22"/>
            <w:lang w:val="en-GB"/>
          </w:rPr>
          <w:t>here</w:t>
        </w:r>
      </w:hyperlink>
      <w:r w:rsidRPr="00C02CD0">
        <w:rPr>
          <w:rFonts w:ascii="Helvetica" w:eastAsia="Times New Roman" w:hAnsi="Helvetica" w:cs="Helvetica"/>
          <w:bCs/>
          <w:color w:val="auto"/>
          <w:sz w:val="22"/>
          <w:lang w:val="en-GB"/>
        </w:rPr>
        <w:t xml:space="preserve"> </w:t>
      </w:r>
      <w:proofErr w:type="gramStart"/>
      <w:r w:rsidRPr="00C02CD0">
        <w:rPr>
          <w:rFonts w:ascii="Helvetica" w:eastAsia="Times New Roman" w:hAnsi="Helvetica" w:cs="Helvetica"/>
          <w:bCs/>
          <w:color w:val="auto"/>
          <w:sz w:val="22"/>
          <w:lang w:val="en-GB"/>
        </w:rPr>
        <w:t>and</w:t>
      </w:r>
      <w:r w:rsidR="003573DB" w:rsidRPr="00C02CD0">
        <w:rPr>
          <w:rFonts w:ascii="Helvetica" w:eastAsia="Times New Roman" w:hAnsi="Helvetica" w:cs="Helvetica"/>
          <w:bCs/>
          <w:color w:val="auto"/>
          <w:sz w:val="22"/>
          <w:lang w:val="en-GB"/>
        </w:rPr>
        <w:t xml:space="preserve"> also</w:t>
      </w:r>
      <w:proofErr w:type="gramEnd"/>
      <w:r w:rsidR="003573DB" w:rsidRPr="00C02CD0">
        <w:rPr>
          <w:rFonts w:ascii="Helvetica" w:eastAsia="Times New Roman" w:hAnsi="Helvetica" w:cs="Helvetica"/>
          <w:bCs/>
          <w:color w:val="auto"/>
          <w:sz w:val="22"/>
          <w:lang w:val="en-GB"/>
        </w:rPr>
        <w:t xml:space="preserve"> </w:t>
      </w:r>
      <w:r w:rsidRPr="00C02CD0">
        <w:rPr>
          <w:rFonts w:ascii="Helvetica" w:eastAsia="Times New Roman" w:hAnsi="Helvetica" w:cs="Helvetica"/>
          <w:bCs/>
          <w:color w:val="auto"/>
          <w:sz w:val="22"/>
          <w:lang w:val="en-GB"/>
        </w:rPr>
        <w:t>at</w:t>
      </w:r>
      <w:r w:rsidR="00C02CD0" w:rsidRPr="00C02CD0">
        <w:rPr>
          <w:rFonts w:ascii="Helvetica" w:eastAsia="Times New Roman" w:hAnsi="Helvetica" w:cs="Helvetica"/>
          <w:bCs/>
          <w:color w:val="auto"/>
          <w:sz w:val="22"/>
          <w:lang w:val="en-GB"/>
        </w:rPr>
        <w:t xml:space="preserve"> the</w:t>
      </w:r>
      <w:r w:rsidRPr="00C02CD0">
        <w:rPr>
          <w:rFonts w:ascii="Helvetica" w:eastAsia="Times New Roman" w:hAnsi="Helvetica" w:cs="Helvetica"/>
          <w:bCs/>
          <w:color w:val="auto"/>
          <w:sz w:val="22"/>
          <w:lang w:val="en-GB"/>
        </w:rPr>
        <w:t xml:space="preserve"> Asahi’s </w:t>
      </w:r>
      <w:proofErr w:type="spellStart"/>
      <w:r w:rsidRPr="00C02CD0">
        <w:rPr>
          <w:rFonts w:ascii="Helvetica" w:eastAsia="Times New Roman" w:hAnsi="Helvetica" w:cs="Helvetica"/>
          <w:bCs/>
          <w:color w:val="auto"/>
          <w:sz w:val="22"/>
          <w:lang w:val="en-GB"/>
        </w:rPr>
        <w:t>drupa</w:t>
      </w:r>
      <w:proofErr w:type="spellEnd"/>
      <w:r w:rsidRPr="00C02CD0">
        <w:rPr>
          <w:rFonts w:ascii="Helvetica" w:eastAsia="Times New Roman" w:hAnsi="Helvetica" w:cs="Helvetica"/>
          <w:bCs/>
          <w:color w:val="auto"/>
          <w:sz w:val="22"/>
          <w:lang w:val="en-GB"/>
        </w:rPr>
        <w:t xml:space="preserve"> booth.</w:t>
      </w:r>
    </w:p>
    <w:p w14:paraId="5E0A7770" w14:textId="77777777" w:rsidR="006304E6" w:rsidRDefault="006304E6" w:rsidP="00B47CC0">
      <w:pPr>
        <w:spacing w:after="0"/>
        <w:rPr>
          <w:rFonts w:ascii="Helvetica" w:eastAsia="Times New Roman" w:hAnsi="Helvetica" w:cs="Helvetica"/>
          <w:color w:val="auto"/>
          <w:sz w:val="22"/>
          <w:lang w:val="en-GB"/>
        </w:rPr>
      </w:pPr>
    </w:p>
    <w:p w14:paraId="6444168A" w14:textId="3C814A60" w:rsidR="005620D4" w:rsidRDefault="007A5BE1">
      <w:pPr>
        <w:rPr>
          <w:rFonts w:ascii="Helvetica" w:eastAsia="Times New Roman" w:hAnsi="Helvetica" w:cs="Helvetica"/>
          <w:color w:val="auto"/>
          <w:sz w:val="22"/>
          <w:lang w:val="en-US"/>
        </w:rPr>
      </w:pPr>
      <w:r>
        <w:rPr>
          <w:rFonts w:ascii="Helvetica" w:eastAsia="Times New Roman" w:hAnsi="Helvetica" w:cs="Helvetica"/>
          <w:color w:val="auto"/>
          <w:sz w:val="22"/>
          <w:lang w:val="en-GB"/>
        </w:rPr>
        <w:t xml:space="preserve">For more information about products and services from Asahi Photoproducts that are in harmony with the environment, visit </w:t>
      </w:r>
      <w:hyperlink r:id="rId19" w:history="1">
        <w:r>
          <w:rPr>
            <w:rStyle w:val="Hyperlink"/>
            <w:rFonts w:ascii="Helvetica" w:eastAsia="Times New Roman" w:hAnsi="Helvetica" w:cs="Helvetica"/>
            <w:sz w:val="22"/>
            <w:lang w:val="en-GB"/>
          </w:rPr>
          <w:t>www.asahi-photoproducts.com</w:t>
        </w:r>
      </w:hyperlink>
    </w:p>
    <w:p w14:paraId="2321976F" w14:textId="77777777" w:rsidR="005620D4" w:rsidRPr="00B856BB" w:rsidRDefault="007A5BE1">
      <w:pPr>
        <w:ind w:left="3600"/>
        <w:rPr>
          <w:rFonts w:ascii="Helvetica" w:hAnsi="Helvetica"/>
          <w:color w:val="auto"/>
          <w:lang w:val="en-US"/>
        </w:rPr>
      </w:pPr>
      <w:bookmarkStart w:id="0" w:name="_Hlk77583118"/>
      <w:r>
        <w:rPr>
          <w:rFonts w:ascii="Helvetica" w:hAnsi="Helvetica"/>
          <w:color w:val="auto"/>
          <w:lang w:val="en-GB"/>
        </w:rPr>
        <w:t>—ENDS—</w:t>
      </w:r>
    </w:p>
    <w:bookmarkEnd w:id="0"/>
    <w:p w14:paraId="5ABB34FF" w14:textId="77777777" w:rsidR="005620D4" w:rsidRDefault="005620D4">
      <w:pPr>
        <w:rPr>
          <w:rFonts w:ascii="Helvetica" w:hAnsi="Helvetica" w:cs="Helvetica"/>
          <w:color w:val="auto"/>
          <w:szCs w:val="20"/>
          <w:lang w:val="en-GB"/>
        </w:rPr>
      </w:pPr>
    </w:p>
    <w:p w14:paraId="5AECF2E7" w14:textId="77777777" w:rsidR="005620D4" w:rsidRDefault="007A5BE1">
      <w:pPr>
        <w:rPr>
          <w:rFonts w:ascii="Helvetica" w:hAnsi="Helvetica" w:cs="Helvetica"/>
          <w:b/>
          <w:color w:val="auto"/>
          <w:szCs w:val="20"/>
          <w:lang w:val="en-US"/>
        </w:rPr>
      </w:pPr>
      <w:r>
        <w:rPr>
          <w:rFonts w:ascii="Helvetica" w:hAnsi="Helvetica" w:cs="Helvetica"/>
          <w:b/>
          <w:color w:val="auto"/>
          <w:szCs w:val="20"/>
          <w:lang w:val="en-US"/>
        </w:rPr>
        <w:t xml:space="preserve">About Asahi Photoproducts </w:t>
      </w:r>
    </w:p>
    <w:p w14:paraId="4F2F60B5" w14:textId="41573DE2" w:rsidR="005620D4" w:rsidRDefault="007A5BE1">
      <w:pPr>
        <w:rPr>
          <w:rFonts w:ascii="Helvetica" w:hAnsi="Helvetica" w:cs="Helvetica"/>
          <w:bCs/>
          <w:color w:val="auto"/>
          <w:szCs w:val="20"/>
          <w:lang w:val="en-US"/>
        </w:rPr>
      </w:pPr>
      <w:r>
        <w:rPr>
          <w:rFonts w:ascii="Helvetica" w:hAnsi="Helvetica" w:cs="Helvetica"/>
          <w:bCs/>
          <w:color w:val="auto"/>
          <w:szCs w:val="20"/>
          <w:lang w:val="en-US"/>
        </w:rPr>
        <w:t xml:space="preserve">Founded in 1973, Asahi Photoproducts is a subsidiary of Asahi Kasei Corp., which has a century of operating history. Asahi Photoproducts is a leading pioneer in the development of photopolymer flexo printing plates. By creating high-quality flexographic solutions through continued innovation, the </w:t>
      </w:r>
      <w:r>
        <w:rPr>
          <w:rFonts w:ascii="Helvetica" w:hAnsi="Helvetica" w:cs="Helvetica"/>
          <w:bCs/>
          <w:color w:val="auto"/>
          <w:szCs w:val="20"/>
          <w:lang w:val="en-US"/>
        </w:rPr>
        <w:lastRenderedPageBreak/>
        <w:t xml:space="preserve">company aims to drive printing forward in harmony with the environment. Follow Asahi Photoproducts at </w:t>
      </w:r>
      <w:r>
        <w:rPr>
          <w:noProof/>
        </w:rPr>
        <w:drawing>
          <wp:inline distT="0" distB="0" distL="0" distR="0" wp14:anchorId="06211855" wp14:editId="3EAF1CD1">
            <wp:extent cx="126000" cy="126000"/>
            <wp:effectExtent l="0" t="0" r="7620" b="7620"/>
            <wp:docPr id="2" name="Picture 10" descr="Twitter Logo Hd Png 03">
              <a:hlinkClick xmlns:a="http://schemas.openxmlformats.org/drawingml/2006/main" r:id="rId2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Twitter Logo Hd Png 03">
                      <a:hlinkClick r:id="rId20"/>
                    </pic:cNvPr>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26000" cy="126000"/>
                    </a:xfrm>
                    <a:prstGeom prst="rect">
                      <a:avLst/>
                    </a:prstGeom>
                    <a:noFill/>
                    <a:ln>
                      <a:noFill/>
                    </a:ln>
                  </pic:spPr>
                </pic:pic>
              </a:graphicData>
            </a:graphic>
          </wp:inline>
        </w:drawing>
      </w:r>
      <w:r>
        <w:rPr>
          <w:rFonts w:ascii="Helvetica" w:hAnsi="Helvetica" w:cs="Helvetica"/>
          <w:bCs/>
          <w:color w:val="auto"/>
          <w:szCs w:val="20"/>
          <w:lang w:val="en-US"/>
        </w:rPr>
        <w:t xml:space="preserve"> </w:t>
      </w:r>
      <w:r>
        <w:rPr>
          <w:rFonts w:ascii="Helvetica" w:hAnsi="Helvetica" w:cs="Helvetica"/>
          <w:bCs/>
          <w:noProof/>
          <w:color w:val="auto"/>
          <w:szCs w:val="20"/>
          <w:lang w:val="nl-BE" w:eastAsia="nl-BE"/>
        </w:rPr>
        <w:drawing>
          <wp:inline distT="0" distB="0" distL="0" distR="0" wp14:anchorId="5EF150A5" wp14:editId="6AAFB829">
            <wp:extent cx="127000" cy="127000"/>
            <wp:effectExtent l="0" t="0" r="6350" b="6350"/>
            <wp:docPr id="8" name="Grafik 8">
              <a:hlinkClick xmlns:a="http://schemas.openxmlformats.org/drawingml/2006/main" r:id="rId22" tgtFrame="_blank" tooltip="&quot;Asahi Photoproducts on LinkedIn&quo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a:hlinkClick r:id="rId22" tgtFrame="_blank" tooltip="&quot;Asahi Photoproducts on LinkedIn&quot;"/>
                    </pic:cNvPr>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7000" cy="127000"/>
                    </a:xfrm>
                    <a:prstGeom prst="rect">
                      <a:avLst/>
                    </a:prstGeom>
                    <a:noFill/>
                    <a:ln>
                      <a:noFill/>
                    </a:ln>
                  </pic:spPr>
                </pic:pic>
              </a:graphicData>
            </a:graphic>
          </wp:inline>
        </w:drawing>
      </w:r>
      <w:r>
        <w:rPr>
          <w:rFonts w:ascii="Helvetica" w:hAnsi="Helvetica" w:cs="Helvetica"/>
          <w:bCs/>
          <w:color w:val="auto"/>
          <w:szCs w:val="20"/>
          <w:lang w:val="en-US"/>
        </w:rPr>
        <w:t xml:space="preserve"> </w:t>
      </w:r>
      <w:r>
        <w:rPr>
          <w:rFonts w:ascii="Helvetica" w:hAnsi="Helvetica" w:cs="Helvetica"/>
          <w:bCs/>
          <w:noProof/>
          <w:color w:val="auto"/>
          <w:szCs w:val="20"/>
          <w:lang w:val="nl-BE" w:eastAsia="nl-BE"/>
        </w:rPr>
        <w:drawing>
          <wp:inline distT="0" distB="0" distL="0" distR="0" wp14:anchorId="7238DE26" wp14:editId="0AAF4F2B">
            <wp:extent cx="127000" cy="152400"/>
            <wp:effectExtent l="0" t="0" r="6350" b="0"/>
            <wp:docPr id="11" name="Grafik 11">
              <a:hlinkClick xmlns:a="http://schemas.openxmlformats.org/drawingml/2006/main" r:id="rId24" tgtFrame="_blank" tooltip="&quot;Asahi Photoproducts on YouTube&quo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a:hlinkClick r:id="rId24" tgtFrame="_blank" tooltip="&quot;Asahi Photoproducts on YouTube&quot;"/>
                    </pic:cNvPr>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27000" cy="152400"/>
                    </a:xfrm>
                    <a:prstGeom prst="rect">
                      <a:avLst/>
                    </a:prstGeom>
                    <a:noFill/>
                    <a:ln>
                      <a:noFill/>
                    </a:ln>
                  </pic:spPr>
                </pic:pic>
              </a:graphicData>
            </a:graphic>
          </wp:inline>
        </w:drawing>
      </w:r>
      <w:r>
        <w:rPr>
          <w:rFonts w:ascii="Helvetica" w:hAnsi="Helvetica" w:cs="Helvetica"/>
          <w:bCs/>
          <w:color w:val="auto"/>
          <w:szCs w:val="20"/>
          <w:lang w:val="en-US"/>
        </w:rPr>
        <w:t xml:space="preserve"> </w:t>
      </w:r>
      <w:r>
        <w:rPr>
          <w:rFonts w:ascii="Helvetica" w:hAnsi="Helvetica" w:cs="Helvetica"/>
          <w:bCs/>
          <w:noProof/>
          <w:color w:val="auto"/>
          <w:szCs w:val="20"/>
          <w:lang w:val="nl-BE" w:eastAsia="nl-BE"/>
        </w:rPr>
        <w:drawing>
          <wp:inline distT="0" distB="0" distL="0" distR="0" wp14:anchorId="027CE5BD" wp14:editId="0C863138">
            <wp:extent cx="127000" cy="127000"/>
            <wp:effectExtent l="0" t="0" r="6350" b="6350"/>
            <wp:docPr id="13" name="Grafik 13" descr="EskoArtwork on Facebook">
              <a:hlinkClick xmlns:a="http://schemas.openxmlformats.org/drawingml/2006/main" r:id="rId26" tgtFrame="_blank" tooltip="&quot;Asahi on Facebook&quo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EskoArtwork on Facebook">
                      <a:hlinkClick r:id="rId26" tgtFrame="_blank" tooltip="&quot;Asahi on Facebook&quot;"/>
                    </pic:cNvPr>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7000" cy="127000"/>
                    </a:xfrm>
                    <a:prstGeom prst="rect">
                      <a:avLst/>
                    </a:prstGeom>
                    <a:noFill/>
                    <a:ln>
                      <a:noFill/>
                    </a:ln>
                  </pic:spPr>
                </pic:pic>
              </a:graphicData>
            </a:graphic>
          </wp:inline>
        </w:drawing>
      </w:r>
      <w:r>
        <w:rPr>
          <w:rFonts w:ascii="Helvetica" w:hAnsi="Helvetica" w:cs="Helvetica"/>
          <w:bCs/>
          <w:color w:val="auto"/>
          <w:szCs w:val="20"/>
          <w:lang w:val="en-US"/>
        </w:rPr>
        <w:t>.</w:t>
      </w:r>
    </w:p>
    <w:p w14:paraId="679DE2F5" w14:textId="4AEDD5B3" w:rsidR="005620D4" w:rsidRDefault="007A5BE1">
      <w:pPr>
        <w:rPr>
          <w:rFonts w:ascii="Helvetica" w:hAnsi="Helvetica" w:cs="Helvetica"/>
          <w:b/>
          <w:color w:val="auto"/>
          <w:szCs w:val="20"/>
          <w:lang w:val="en-GB"/>
        </w:rPr>
      </w:pPr>
      <w:r>
        <w:rPr>
          <w:rFonts w:ascii="Helvetica" w:hAnsi="Helvetica" w:cs="Helvetica"/>
          <w:bCs/>
          <w:color w:val="auto"/>
          <w:szCs w:val="20"/>
          <w:lang w:val="en-US"/>
        </w:rPr>
        <w:t xml:space="preserve">More information is available at </w:t>
      </w:r>
      <w:hyperlink r:id="rId28" w:history="1">
        <w:r>
          <w:rPr>
            <w:rStyle w:val="Hyperlink"/>
            <w:rFonts w:ascii="Helvetica" w:hAnsi="Helvetica" w:cs="Helvetica"/>
            <w:bCs/>
            <w:color w:val="0070C0"/>
            <w:szCs w:val="20"/>
            <w:lang w:val="en-US"/>
          </w:rPr>
          <w:t>www.asahi-photoproducts.com</w:t>
        </w:r>
      </w:hyperlink>
      <w:r>
        <w:rPr>
          <w:rStyle w:val="Hyperlink"/>
          <w:rFonts w:ascii="Helvetica" w:hAnsi="Helvetica" w:cs="Helvetica"/>
          <w:bCs/>
          <w:color w:val="0070C0"/>
          <w:szCs w:val="20"/>
          <w:lang w:val="en-US"/>
        </w:rPr>
        <w:t>.</w:t>
      </w:r>
      <w:r>
        <w:rPr>
          <w:rFonts w:ascii="Helvetica" w:hAnsi="Helvetica" w:cs="Helvetica"/>
          <w:bCs/>
          <w:color w:val="auto"/>
          <w:szCs w:val="20"/>
          <w:lang w:val="en-US"/>
        </w:rPr>
        <w:t xml:space="preserve"> </w:t>
      </w:r>
      <w:r>
        <w:rPr>
          <w:rFonts w:ascii="Helvetica" w:hAnsi="Helvetica" w:cs="Helvetica"/>
          <w:bCs/>
          <w:color w:val="auto"/>
          <w:szCs w:val="20"/>
          <w:lang w:val="en-US"/>
        </w:rPr>
        <w:br/>
      </w:r>
    </w:p>
    <w:tbl>
      <w:tblPr>
        <w:tblStyle w:val="Tabelraster"/>
        <w:tblW w:w="5348" w:type="dxa"/>
        <w:tblInd w:w="-113"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6" w:space="0" w:color="FFFFFF" w:themeColor="background1"/>
          <w:insideV w:val="single" w:sz="6" w:space="0" w:color="FFFFFF" w:themeColor="background1"/>
        </w:tblBorders>
        <w:tblLook w:val="04A0" w:firstRow="1" w:lastRow="0" w:firstColumn="1" w:lastColumn="0" w:noHBand="0" w:noVBand="1"/>
      </w:tblPr>
      <w:tblGrid>
        <w:gridCol w:w="113"/>
        <w:gridCol w:w="4008"/>
        <w:gridCol w:w="1227"/>
      </w:tblGrid>
      <w:tr w:rsidR="005620D4" w14:paraId="3B1D11BF" w14:textId="77777777">
        <w:tc>
          <w:tcPr>
            <w:tcW w:w="5348" w:type="dxa"/>
            <w:gridSpan w:val="3"/>
          </w:tcPr>
          <w:p w14:paraId="2F18BDBA" w14:textId="77777777" w:rsidR="005620D4" w:rsidRPr="00B856BB" w:rsidRDefault="007A5BE1">
            <w:pPr>
              <w:rPr>
                <w:rFonts w:ascii="Helvetica" w:hAnsi="Helvetica"/>
                <w:bCs/>
                <w:color w:val="auto"/>
                <w:lang w:val="de-DE"/>
              </w:rPr>
            </w:pPr>
            <w:r>
              <w:rPr>
                <w:rFonts w:ascii="Helvetica" w:hAnsi="Helvetica"/>
                <w:bCs/>
                <w:color w:val="auto"/>
                <w:lang w:val="de-DE"/>
              </w:rPr>
              <w:t>Contact:</w:t>
            </w:r>
          </w:p>
          <w:p w14:paraId="6333518C" w14:textId="77777777" w:rsidR="005620D4" w:rsidRDefault="007A5BE1">
            <w:pPr>
              <w:rPr>
                <w:rFonts w:ascii="Helvetica" w:hAnsi="Helvetica"/>
                <w:b/>
                <w:color w:val="auto"/>
                <w:lang w:val="de-DE"/>
              </w:rPr>
            </w:pPr>
            <w:r>
              <w:rPr>
                <w:rFonts w:ascii="Helvetica" w:hAnsi="Helvetica"/>
                <w:b/>
                <w:color w:val="auto"/>
                <w:lang w:val="de-DE"/>
              </w:rPr>
              <w:t>Dr. Dieter Niederstadt</w:t>
            </w:r>
          </w:p>
          <w:p w14:paraId="42CC64EA" w14:textId="212C22A0" w:rsidR="005620D4" w:rsidRDefault="007A5BE1">
            <w:pPr>
              <w:rPr>
                <w:rFonts w:ascii="Helvetica" w:hAnsi="Helvetica"/>
                <w:color w:val="auto"/>
                <w:lang w:val="de-DE"/>
              </w:rPr>
            </w:pPr>
            <w:r>
              <w:rPr>
                <w:rFonts w:ascii="Helvetica" w:hAnsi="Helvetica"/>
                <w:color w:val="auto"/>
                <w:lang w:val="de-DE"/>
              </w:rPr>
              <w:t>Asahi Photoproducts Europe n.v./s.a.</w:t>
            </w:r>
          </w:p>
          <w:p w14:paraId="364844EB" w14:textId="77777777" w:rsidR="005620D4" w:rsidRDefault="0035661A">
            <w:pPr>
              <w:rPr>
                <w:rFonts w:ascii="Helvetica" w:hAnsi="Helvetica"/>
                <w:color w:val="0070C0"/>
                <w:lang w:val="de-DE"/>
              </w:rPr>
            </w:pPr>
            <w:hyperlink r:id="rId29">
              <w:r w:rsidR="007A5BE1">
                <w:rPr>
                  <w:rStyle w:val="Hyperlink"/>
                  <w:rFonts w:ascii="Helvetica" w:hAnsi="Helvetica"/>
                  <w:color w:val="0070C0"/>
                  <w:lang w:val="de-DE"/>
                </w:rPr>
                <w:t>dieter.niederstadt@asahi-photoproducts.com</w:t>
              </w:r>
            </w:hyperlink>
          </w:p>
          <w:p w14:paraId="0D88B208" w14:textId="77777777" w:rsidR="005620D4" w:rsidRDefault="007A5BE1">
            <w:pPr>
              <w:rPr>
                <w:rFonts w:ascii="Helvetica" w:hAnsi="Helvetica"/>
                <w:color w:val="auto"/>
                <w:lang w:val="de-DE"/>
              </w:rPr>
            </w:pPr>
            <w:r>
              <w:rPr>
                <w:rFonts w:ascii="Helvetica" w:hAnsi="Helvetica"/>
                <w:color w:val="auto"/>
                <w:lang w:val="de-DE"/>
              </w:rPr>
              <w:t>+49(0)2301 946743</w:t>
            </w:r>
          </w:p>
          <w:p w14:paraId="50229B65" w14:textId="77777777" w:rsidR="005620D4" w:rsidRDefault="005620D4">
            <w:pPr>
              <w:rPr>
                <w:rFonts w:ascii="Helvetica" w:hAnsi="Helvetica"/>
                <w:b/>
                <w:color w:val="auto"/>
                <w:lang w:val="de-DE"/>
              </w:rPr>
            </w:pPr>
          </w:p>
          <w:p w14:paraId="5AB05E43" w14:textId="77777777" w:rsidR="005620D4" w:rsidRDefault="005620D4">
            <w:pPr>
              <w:rPr>
                <w:rFonts w:ascii="Helvetica" w:hAnsi="Helvetica"/>
                <w:b/>
                <w:color w:val="auto"/>
                <w:lang w:val="de-DE"/>
              </w:rPr>
            </w:pPr>
          </w:p>
        </w:tc>
      </w:tr>
      <w:tr w:rsidR="005620D4" w14:paraId="303F47F3" w14:textId="77777777">
        <w:trPr>
          <w:gridBefore w:val="1"/>
          <w:gridAfter w:val="1"/>
          <w:wBefore w:w="113" w:type="dxa"/>
          <w:wAfter w:w="1227" w:type="dxa"/>
        </w:trPr>
        <w:tc>
          <w:tcPr>
            <w:tcW w:w="4008" w:type="dxa"/>
          </w:tcPr>
          <w:p w14:paraId="653EAB52" w14:textId="77777777" w:rsidR="005620D4" w:rsidRDefault="005620D4">
            <w:pPr>
              <w:rPr>
                <w:rFonts w:ascii="Helvetica" w:hAnsi="Helvetica"/>
                <w:b/>
                <w:color w:val="auto"/>
                <w:highlight w:val="yellow"/>
                <w:lang w:val="de-DE"/>
              </w:rPr>
            </w:pPr>
          </w:p>
        </w:tc>
      </w:tr>
    </w:tbl>
    <w:p w14:paraId="06B802FB" w14:textId="77777777" w:rsidR="005620D4" w:rsidRDefault="007A5BE1">
      <w:pPr>
        <w:rPr>
          <w:rFonts w:ascii="Helvetica" w:hAnsi="Helvetica" w:cs="Helvetica"/>
          <w:color w:val="auto"/>
          <w:szCs w:val="20"/>
          <w:lang w:val="de-DE"/>
        </w:rPr>
      </w:pPr>
      <w:r>
        <w:rPr>
          <w:noProof/>
          <w:color w:val="auto"/>
        </w:rPr>
        <w:drawing>
          <wp:anchor distT="0" distB="0" distL="114300" distR="114300" simplePos="0" relativeHeight="251658240" behindDoc="1" locked="0" layoutInCell="1" allowOverlap="1" wp14:anchorId="131AF59C" wp14:editId="0C4D17FD">
            <wp:simplePos x="0" y="0"/>
            <wp:positionH relativeFrom="column">
              <wp:posOffset>2239645</wp:posOffset>
            </wp:positionH>
            <wp:positionV relativeFrom="paragraph">
              <wp:posOffset>14605</wp:posOffset>
            </wp:positionV>
            <wp:extent cx="716280" cy="716280"/>
            <wp:effectExtent l="0" t="0" r="7620" b="7620"/>
            <wp:wrapNone/>
            <wp:docPr id="25" name="Afbeelding 3" descr="Afbeelding met zitten, teken, vasthouden, blauw&#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AsahiKasei_CleanPrint_V11.png"/>
                    <pic:cNvPicPr/>
                  </pic:nvPicPr>
                  <pic:blipFill>
                    <a:blip r:embed="rId30" cstate="print">
                      <a:extLst>
                        <a:ext uri="{28A0092B-C50C-407E-A947-70E740481C1C}">
                          <a14:useLocalDpi xmlns:a14="http://schemas.microsoft.com/office/drawing/2010/main" val="0"/>
                        </a:ext>
                      </a:extLst>
                    </a:blip>
                    <a:stretch>
                      <a:fillRect/>
                    </a:stretch>
                  </pic:blipFill>
                  <pic:spPr>
                    <a:xfrm>
                      <a:off x="0" y="0"/>
                      <a:ext cx="716280" cy="716280"/>
                    </a:xfrm>
                    <a:prstGeom prst="rect">
                      <a:avLst/>
                    </a:prstGeom>
                  </pic:spPr>
                </pic:pic>
              </a:graphicData>
            </a:graphic>
            <wp14:sizeRelH relativeFrom="page">
              <wp14:pctWidth>0</wp14:pctWidth>
            </wp14:sizeRelH>
            <wp14:sizeRelV relativeFrom="page">
              <wp14:pctHeight>0</wp14:pctHeight>
            </wp14:sizeRelV>
          </wp:anchor>
        </w:drawing>
      </w:r>
    </w:p>
    <w:p w14:paraId="14548F25" w14:textId="77777777" w:rsidR="005620D4" w:rsidRDefault="005620D4">
      <w:pPr>
        <w:tabs>
          <w:tab w:val="left" w:pos="1272"/>
        </w:tabs>
        <w:rPr>
          <w:rFonts w:ascii="Helvetica" w:hAnsi="Helvetica" w:cs="Helvetica"/>
          <w:b/>
          <w:bCs/>
          <w:color w:val="auto"/>
          <w:szCs w:val="20"/>
          <w:lang w:val="de-DE"/>
        </w:rPr>
      </w:pPr>
    </w:p>
    <w:p w14:paraId="0B043657" w14:textId="77777777" w:rsidR="005620D4" w:rsidRDefault="007A5BE1">
      <w:pPr>
        <w:tabs>
          <w:tab w:val="left" w:pos="1272"/>
        </w:tabs>
        <w:rPr>
          <w:rFonts w:ascii="Helvetica" w:hAnsi="Helvetica" w:cs="Helvetica"/>
          <w:b/>
          <w:bCs/>
          <w:color w:val="auto"/>
          <w:sz w:val="24"/>
          <w:szCs w:val="24"/>
          <w:lang w:val="fr-BE"/>
        </w:rPr>
      </w:pPr>
      <w:r>
        <w:rPr>
          <w:rFonts w:ascii="Helvetica" w:hAnsi="Helvetica" w:cs="Helvetica"/>
          <w:b/>
          <w:bCs/>
          <w:color w:val="auto"/>
          <w:sz w:val="24"/>
          <w:szCs w:val="24"/>
          <w:lang w:val="fr-BE"/>
        </w:rPr>
        <w:t>Images &amp; captions:</w:t>
      </w:r>
    </w:p>
    <w:p w14:paraId="6F63DCF3" w14:textId="2877CE1C" w:rsidR="002913A4" w:rsidRDefault="002913A4">
      <w:pPr>
        <w:tabs>
          <w:tab w:val="left" w:pos="1272"/>
        </w:tabs>
        <w:rPr>
          <w:rFonts w:ascii="Helvetica" w:hAnsi="Helvetica" w:cs="Helvetica"/>
          <w:color w:val="auto"/>
          <w:sz w:val="24"/>
          <w:szCs w:val="24"/>
          <w:lang w:val="fr-BE"/>
        </w:rPr>
      </w:pPr>
      <w:r w:rsidRPr="00F538F0">
        <w:rPr>
          <w:noProof/>
          <w:lang w:val="de-DE"/>
        </w:rPr>
        <w:drawing>
          <wp:inline distT="0" distB="0" distL="0" distR="0" wp14:anchorId="23636CB6" wp14:editId="7104C436">
            <wp:extent cx="2247900" cy="1872765"/>
            <wp:effectExtent l="0" t="0" r="0" b="0"/>
            <wp:docPr id="1459336907"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9336907" name="Grafik 1"/>
                    <pic:cNvPicPr/>
                  </pic:nvPicPr>
                  <pic:blipFill>
                    <a:blip r:embed="rId31" cstate="print">
                      <a:extLst>
                        <a:ext uri="{28A0092B-C50C-407E-A947-70E740481C1C}">
                          <a14:useLocalDpi xmlns:a14="http://schemas.microsoft.com/office/drawing/2010/main" val="0"/>
                        </a:ext>
                      </a:extLst>
                    </a:blip>
                    <a:stretch>
                      <a:fillRect/>
                    </a:stretch>
                  </pic:blipFill>
                  <pic:spPr>
                    <a:xfrm>
                      <a:off x="0" y="0"/>
                      <a:ext cx="2254215" cy="1878026"/>
                    </a:xfrm>
                    <a:prstGeom prst="rect">
                      <a:avLst/>
                    </a:prstGeom>
                  </pic:spPr>
                </pic:pic>
              </a:graphicData>
            </a:graphic>
          </wp:inline>
        </w:drawing>
      </w:r>
      <w:r w:rsidR="00810E91">
        <w:rPr>
          <w:rFonts w:ascii="Helvetica" w:hAnsi="Helvetica" w:cs="Helvetica"/>
          <w:color w:val="auto"/>
          <w:sz w:val="24"/>
          <w:szCs w:val="24"/>
          <w:lang w:val="fr-BE"/>
        </w:rPr>
        <w:tab/>
      </w:r>
      <w:r w:rsidR="00810E91">
        <w:rPr>
          <w:noProof/>
          <w:lang w:val="de-DE"/>
        </w:rPr>
        <w:tab/>
      </w:r>
      <w:r w:rsidR="004A2DEA" w:rsidRPr="004A2DEA">
        <w:rPr>
          <w:noProof/>
          <w:lang w:val="de-DE"/>
        </w:rPr>
        <w:drawing>
          <wp:inline distT="0" distB="0" distL="0" distR="0" wp14:anchorId="7BFDFBB4" wp14:editId="5555A686">
            <wp:extent cx="2812943" cy="1799969"/>
            <wp:effectExtent l="0" t="0" r="6985" b="0"/>
            <wp:docPr id="1672364476" name="Grafik 1" descr="Ein Bild, das Flasche, Drink, Glasflasche, Im Haus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2364476" name="Grafik 1" descr="Ein Bild, das Flasche, Drink, Glasflasche, Im Haus enthält.&#10;&#10;Automatisch generierte Beschreibung"/>
                    <pic:cNvPicPr/>
                  </pic:nvPicPr>
                  <pic:blipFill>
                    <a:blip r:embed="rId32"/>
                    <a:stretch>
                      <a:fillRect/>
                    </a:stretch>
                  </pic:blipFill>
                  <pic:spPr>
                    <a:xfrm>
                      <a:off x="0" y="0"/>
                      <a:ext cx="2829043" cy="1810271"/>
                    </a:xfrm>
                    <a:prstGeom prst="rect">
                      <a:avLst/>
                    </a:prstGeom>
                  </pic:spPr>
                </pic:pic>
              </a:graphicData>
            </a:graphic>
          </wp:inline>
        </w:drawing>
      </w:r>
    </w:p>
    <w:p w14:paraId="2C5C913D" w14:textId="00339AEE" w:rsidR="00810E91" w:rsidRPr="000F6343" w:rsidRDefault="002D11F4">
      <w:pPr>
        <w:rPr>
          <w:rFonts w:ascii="Helvetica" w:hAnsi="Helvetica" w:cs="Helvetica"/>
          <w:color w:val="auto"/>
          <w:szCs w:val="20"/>
          <w:lang w:val="en-GB"/>
        </w:rPr>
      </w:pPr>
      <w:r w:rsidRPr="000F6343">
        <w:rPr>
          <w:rFonts w:ascii="Helvetica" w:hAnsi="Helvetica" w:cs="Helvetica"/>
          <w:color w:val="auto"/>
          <w:szCs w:val="20"/>
          <w:lang w:val="en-GB"/>
        </w:rPr>
        <w:t>Mirco Wilke, head of prepress, flexo printing,</w:t>
      </w:r>
      <w:r w:rsidR="00BB342A" w:rsidRPr="000F6343">
        <w:rPr>
          <w:rFonts w:ascii="Helvetica" w:hAnsi="Helvetica" w:cs="Helvetica"/>
          <w:color w:val="auto"/>
          <w:szCs w:val="20"/>
          <w:lang w:val="en-GB"/>
        </w:rPr>
        <w:t xml:space="preserve"> at All4 Labels shows off a l</w:t>
      </w:r>
      <w:r w:rsidR="00810E91" w:rsidRPr="000F6343">
        <w:rPr>
          <w:rFonts w:ascii="Helvetica" w:hAnsi="Helvetica" w:cs="Helvetica"/>
          <w:color w:val="auto"/>
          <w:szCs w:val="20"/>
          <w:lang w:val="en-GB"/>
        </w:rPr>
        <w:t xml:space="preserve">abel application </w:t>
      </w:r>
      <w:r w:rsidR="00BB342A" w:rsidRPr="000F6343">
        <w:rPr>
          <w:rFonts w:ascii="Helvetica" w:hAnsi="Helvetica" w:cs="Helvetica"/>
          <w:color w:val="auto"/>
          <w:szCs w:val="20"/>
          <w:lang w:val="en-GB"/>
        </w:rPr>
        <w:t>produced using plates created with CrystalCleanConnect.</w:t>
      </w:r>
    </w:p>
    <w:p w14:paraId="1A0007C6" w14:textId="45488BA2" w:rsidR="002913A4" w:rsidRDefault="007158A8">
      <w:pPr>
        <w:tabs>
          <w:tab w:val="left" w:pos="1272"/>
        </w:tabs>
        <w:rPr>
          <w:rFonts w:ascii="Helvetica" w:hAnsi="Helvetica" w:cs="Helvetica"/>
          <w:color w:val="auto"/>
          <w:sz w:val="24"/>
          <w:szCs w:val="24"/>
          <w:lang w:val="fr-BE"/>
        </w:rPr>
      </w:pPr>
      <w:r w:rsidRPr="007158A8">
        <w:rPr>
          <w:rFonts w:ascii="Helvetica" w:hAnsi="Helvetica" w:cs="Helvetica"/>
          <w:noProof/>
          <w:color w:val="auto"/>
          <w:sz w:val="24"/>
          <w:szCs w:val="24"/>
          <w:lang w:val="fr-BE"/>
        </w:rPr>
        <w:drawing>
          <wp:inline distT="0" distB="0" distL="0" distR="0" wp14:anchorId="6A41BC45" wp14:editId="02850CCB">
            <wp:extent cx="2447925" cy="1402380"/>
            <wp:effectExtent l="0" t="0" r="0" b="7620"/>
            <wp:docPr id="1646736977" name="Grafik 1" descr="Ein Bild, das Stahl, Treppe, Metall, Kompositmaterial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6736977" name="Grafik 1" descr="Ein Bild, das Stahl, Treppe, Metall, Kompositmaterial enthält.&#10;&#10;Automatisch generierte Beschreibung"/>
                    <pic:cNvPicPr/>
                  </pic:nvPicPr>
                  <pic:blipFill>
                    <a:blip r:embed="rId33"/>
                    <a:stretch>
                      <a:fillRect/>
                    </a:stretch>
                  </pic:blipFill>
                  <pic:spPr>
                    <a:xfrm>
                      <a:off x="0" y="0"/>
                      <a:ext cx="2466395" cy="1412961"/>
                    </a:xfrm>
                    <a:prstGeom prst="rect">
                      <a:avLst/>
                    </a:prstGeom>
                  </pic:spPr>
                </pic:pic>
              </a:graphicData>
            </a:graphic>
          </wp:inline>
        </w:drawing>
      </w:r>
      <w:r w:rsidR="00164E56">
        <w:rPr>
          <w:rFonts w:ascii="Helvetica" w:hAnsi="Helvetica" w:cs="Helvetica"/>
          <w:color w:val="auto"/>
          <w:sz w:val="24"/>
          <w:szCs w:val="24"/>
          <w:lang w:val="fr-BE"/>
        </w:rPr>
        <w:tab/>
      </w:r>
      <w:r w:rsidR="005334C9" w:rsidRPr="005334C9">
        <w:rPr>
          <w:rFonts w:ascii="Helvetica" w:hAnsi="Helvetica" w:cs="Helvetica"/>
          <w:noProof/>
          <w:color w:val="auto"/>
          <w:sz w:val="24"/>
          <w:szCs w:val="24"/>
          <w:lang w:val="fr-BE"/>
        </w:rPr>
        <w:drawing>
          <wp:inline distT="0" distB="0" distL="0" distR="0" wp14:anchorId="03946714" wp14:editId="1FBE117B">
            <wp:extent cx="2388710" cy="1402715"/>
            <wp:effectExtent l="0" t="0" r="0" b="6985"/>
            <wp:docPr id="1370513345" name="Grafik 1" descr="Ein Bild, das Maschine, Im Haus, Bautechnik, Nähmaschine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0513345" name="Grafik 1" descr="Ein Bild, das Maschine, Im Haus, Bautechnik, Nähmaschine enthält.&#10;&#10;Automatisch generierte Beschreibung"/>
                    <pic:cNvPicPr/>
                  </pic:nvPicPr>
                  <pic:blipFill>
                    <a:blip r:embed="rId34"/>
                    <a:stretch>
                      <a:fillRect/>
                    </a:stretch>
                  </pic:blipFill>
                  <pic:spPr>
                    <a:xfrm>
                      <a:off x="0" y="0"/>
                      <a:ext cx="2430353" cy="1427169"/>
                    </a:xfrm>
                    <a:prstGeom prst="rect">
                      <a:avLst/>
                    </a:prstGeom>
                  </pic:spPr>
                </pic:pic>
              </a:graphicData>
            </a:graphic>
          </wp:inline>
        </w:drawing>
      </w:r>
    </w:p>
    <w:p w14:paraId="372C7DAB" w14:textId="286CA2D0" w:rsidR="002913A4" w:rsidRPr="000F6343" w:rsidRDefault="002913A4">
      <w:pPr>
        <w:tabs>
          <w:tab w:val="left" w:pos="1272"/>
        </w:tabs>
        <w:rPr>
          <w:rFonts w:ascii="Helvetica" w:hAnsi="Helvetica" w:cs="Helvetica"/>
          <w:color w:val="auto"/>
          <w:szCs w:val="20"/>
          <w:lang w:val="en-GB"/>
        </w:rPr>
      </w:pPr>
      <w:r w:rsidRPr="000F6343">
        <w:rPr>
          <w:rFonts w:ascii="Helvetica" w:hAnsi="Helvetica" w:cs="Helvetica"/>
          <w:color w:val="auto"/>
          <w:szCs w:val="20"/>
          <w:lang w:val="en-GB"/>
        </w:rPr>
        <w:t>Quality Control is an important element of the packaging production process and helps eliminate waste.</w:t>
      </w:r>
      <w:r w:rsidR="00BB342A" w:rsidRPr="000F6343">
        <w:rPr>
          <w:rFonts w:ascii="Helvetica" w:hAnsi="Helvetica" w:cs="Helvetica"/>
          <w:color w:val="auto"/>
          <w:szCs w:val="20"/>
          <w:lang w:val="en-GB"/>
        </w:rPr>
        <w:t xml:space="preserve"> CrystalCleanConnect has built-in quality control to meet this critical requirement.</w:t>
      </w:r>
    </w:p>
    <w:p w14:paraId="033386AF" w14:textId="364FCCEB" w:rsidR="00810E91" w:rsidRDefault="00F54EB7">
      <w:pPr>
        <w:tabs>
          <w:tab w:val="left" w:pos="1272"/>
        </w:tabs>
        <w:rPr>
          <w:rFonts w:ascii="Helvetica" w:hAnsi="Helvetica" w:cs="Helvetica"/>
          <w:color w:val="auto"/>
          <w:sz w:val="24"/>
          <w:szCs w:val="24"/>
          <w:lang w:val="fr-BE"/>
        </w:rPr>
      </w:pPr>
      <w:r w:rsidRPr="00F54EB7">
        <w:rPr>
          <w:rFonts w:ascii="Helvetica" w:hAnsi="Helvetica" w:cs="Helvetica"/>
          <w:noProof/>
          <w:color w:val="auto"/>
          <w:sz w:val="24"/>
          <w:szCs w:val="24"/>
          <w:lang w:val="fr-BE"/>
        </w:rPr>
        <w:lastRenderedPageBreak/>
        <w:drawing>
          <wp:inline distT="0" distB="0" distL="0" distR="0" wp14:anchorId="4B360EF1" wp14:editId="29511FB7">
            <wp:extent cx="2371725" cy="1458113"/>
            <wp:effectExtent l="0" t="0" r="0" b="8890"/>
            <wp:docPr id="1755302814" name="Grafik 1" descr="Ein Bild, das Maschine, Bautechnik, Industrie, Im Haus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5302814" name="Grafik 1" descr="Ein Bild, das Maschine, Bautechnik, Industrie, Im Haus enthält.&#10;&#10;Automatisch generierte Beschreibung"/>
                    <pic:cNvPicPr/>
                  </pic:nvPicPr>
                  <pic:blipFill>
                    <a:blip r:embed="rId35"/>
                    <a:stretch>
                      <a:fillRect/>
                    </a:stretch>
                  </pic:blipFill>
                  <pic:spPr>
                    <a:xfrm>
                      <a:off x="0" y="0"/>
                      <a:ext cx="2400421" cy="1475755"/>
                    </a:xfrm>
                    <a:prstGeom prst="rect">
                      <a:avLst/>
                    </a:prstGeom>
                  </pic:spPr>
                </pic:pic>
              </a:graphicData>
            </a:graphic>
          </wp:inline>
        </w:drawing>
      </w:r>
      <w:r w:rsidR="004B733B">
        <w:rPr>
          <w:rFonts w:ascii="Helvetica" w:hAnsi="Helvetica" w:cs="Helvetica"/>
          <w:color w:val="auto"/>
          <w:sz w:val="24"/>
          <w:szCs w:val="24"/>
          <w:lang w:val="fr-BE"/>
        </w:rPr>
        <w:tab/>
      </w:r>
      <w:r w:rsidR="00596101">
        <w:rPr>
          <w:rFonts w:ascii="Helvetica" w:hAnsi="Helvetica" w:cs="Helvetica"/>
          <w:noProof/>
          <w:color w:val="auto"/>
          <w:sz w:val="24"/>
          <w:szCs w:val="24"/>
          <w:lang w:val="fr-BE"/>
        </w:rPr>
        <w:drawing>
          <wp:inline distT="0" distB="0" distL="0" distR="0" wp14:anchorId="761C0E32" wp14:editId="65F648C2">
            <wp:extent cx="2721702" cy="1457325"/>
            <wp:effectExtent l="0" t="0" r="2540" b="0"/>
            <wp:docPr id="2031955790"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729034" cy="1461251"/>
                    </a:xfrm>
                    <a:prstGeom prst="rect">
                      <a:avLst/>
                    </a:prstGeom>
                    <a:noFill/>
                  </pic:spPr>
                </pic:pic>
              </a:graphicData>
            </a:graphic>
          </wp:inline>
        </w:drawing>
      </w:r>
    </w:p>
    <w:p w14:paraId="7E6DF411" w14:textId="2890BB61" w:rsidR="00054215" w:rsidRPr="000F6343" w:rsidRDefault="004B733B">
      <w:pPr>
        <w:tabs>
          <w:tab w:val="left" w:pos="1272"/>
        </w:tabs>
        <w:rPr>
          <w:rFonts w:ascii="Helvetica" w:hAnsi="Helvetica" w:cs="Helvetica"/>
          <w:color w:val="auto"/>
          <w:szCs w:val="20"/>
          <w:lang w:val="en-GB"/>
        </w:rPr>
      </w:pPr>
      <w:r w:rsidRPr="000F6343">
        <w:rPr>
          <w:rFonts w:ascii="Helvetica" w:hAnsi="Helvetica" w:cs="Helvetica"/>
          <w:color w:val="auto"/>
          <w:szCs w:val="20"/>
          <w:lang w:val="en-GB"/>
        </w:rPr>
        <w:t>Press room at All4Labels</w:t>
      </w:r>
      <w:r w:rsidR="003D3C1F" w:rsidRPr="000F6343">
        <w:rPr>
          <w:rFonts w:ascii="Helvetica" w:hAnsi="Helvetica" w:cs="Helvetica"/>
          <w:color w:val="auto"/>
          <w:szCs w:val="20"/>
          <w:lang w:val="en-GB"/>
        </w:rPr>
        <w:tab/>
      </w:r>
      <w:r w:rsidR="003D3C1F" w:rsidRPr="000F6343">
        <w:rPr>
          <w:rFonts w:ascii="Helvetica" w:hAnsi="Helvetica" w:cs="Helvetica"/>
          <w:color w:val="auto"/>
          <w:szCs w:val="20"/>
          <w:lang w:val="en-GB"/>
        </w:rPr>
        <w:tab/>
      </w:r>
      <w:r w:rsidR="003D3C1F" w:rsidRPr="000F6343">
        <w:rPr>
          <w:rFonts w:ascii="Helvetica" w:hAnsi="Helvetica" w:cs="Helvetica"/>
          <w:color w:val="auto"/>
          <w:szCs w:val="20"/>
          <w:lang w:val="en-GB"/>
        </w:rPr>
        <w:tab/>
        <w:t>CrystalCleanConnect at All4Labels in Hamburg</w:t>
      </w:r>
    </w:p>
    <w:p w14:paraId="0022738A" w14:textId="77777777" w:rsidR="00AB4273" w:rsidRPr="000F6343" w:rsidRDefault="00AB4273">
      <w:pPr>
        <w:tabs>
          <w:tab w:val="left" w:pos="1272"/>
        </w:tabs>
        <w:rPr>
          <w:rFonts w:ascii="Helvetica" w:hAnsi="Helvetica" w:cs="Helvetica"/>
          <w:color w:val="auto"/>
          <w:szCs w:val="20"/>
          <w:lang w:val="en-GB"/>
        </w:rPr>
      </w:pPr>
    </w:p>
    <w:p w14:paraId="38613BFC" w14:textId="3F26D5B4" w:rsidR="00AB4273" w:rsidRDefault="00DD1A05">
      <w:pPr>
        <w:tabs>
          <w:tab w:val="left" w:pos="1272"/>
        </w:tabs>
        <w:rPr>
          <w:rFonts w:ascii="Helvetica" w:hAnsi="Helvetica" w:cs="Helvetica"/>
          <w:color w:val="auto"/>
          <w:szCs w:val="20"/>
          <w:lang w:val="fr-BE"/>
        </w:rPr>
      </w:pPr>
      <w:r w:rsidRPr="00DD1A05">
        <w:rPr>
          <w:rFonts w:ascii="Helvetica" w:hAnsi="Helvetica" w:cs="Helvetica"/>
          <w:noProof/>
          <w:color w:val="auto"/>
          <w:szCs w:val="20"/>
          <w:lang w:val="fr-BE"/>
        </w:rPr>
        <w:drawing>
          <wp:inline distT="0" distB="0" distL="0" distR="0" wp14:anchorId="4FE1337B" wp14:editId="6D18A81D">
            <wp:extent cx="2338008" cy="1295400"/>
            <wp:effectExtent l="0" t="0" r="5715" b="0"/>
            <wp:docPr id="741710621" name="Grafik 1" descr="Ein Bild, das draußen, Fenster, Eigentum, Himmel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1710621" name="Grafik 1" descr="Ein Bild, das draußen, Fenster, Eigentum, Himmel enthält.&#10;&#10;Automatisch generierte Beschreibung"/>
                    <pic:cNvPicPr/>
                  </pic:nvPicPr>
                  <pic:blipFill>
                    <a:blip r:embed="rId37"/>
                    <a:stretch>
                      <a:fillRect/>
                    </a:stretch>
                  </pic:blipFill>
                  <pic:spPr>
                    <a:xfrm>
                      <a:off x="0" y="0"/>
                      <a:ext cx="2354354" cy="1304457"/>
                    </a:xfrm>
                    <a:prstGeom prst="rect">
                      <a:avLst/>
                    </a:prstGeom>
                  </pic:spPr>
                </pic:pic>
              </a:graphicData>
            </a:graphic>
          </wp:inline>
        </w:drawing>
      </w:r>
    </w:p>
    <w:p w14:paraId="0EEA23B6" w14:textId="5743CB65" w:rsidR="00AB4273" w:rsidRPr="00BC2842" w:rsidRDefault="00BC2842">
      <w:pPr>
        <w:tabs>
          <w:tab w:val="left" w:pos="1272"/>
        </w:tabs>
        <w:rPr>
          <w:rFonts w:ascii="Helvetica" w:hAnsi="Helvetica" w:cs="Helvetica"/>
          <w:color w:val="auto"/>
          <w:szCs w:val="20"/>
          <w:lang w:val="fr-BE"/>
        </w:rPr>
      </w:pPr>
      <w:r w:rsidRPr="00BC2842">
        <w:rPr>
          <w:rFonts w:ascii="Helvetica" w:eastAsia="Times New Roman" w:hAnsi="Helvetica" w:cs="Helvetica"/>
          <w:bCs/>
          <w:color w:val="auto"/>
          <w:szCs w:val="20"/>
          <w:lang w:val="en-GB"/>
        </w:rPr>
        <w:t>All4Labels building near Hamburg, Germany</w:t>
      </w:r>
    </w:p>
    <w:sectPr w:rsidR="00AB4273" w:rsidRPr="00BC2842">
      <w:headerReference w:type="even" r:id="rId38"/>
      <w:headerReference w:type="default" r:id="rId39"/>
      <w:footerReference w:type="even" r:id="rId40"/>
      <w:footerReference w:type="default" r:id="rId41"/>
      <w:headerReference w:type="first" r:id="rId42"/>
      <w:footerReference w:type="first" r:id="rId43"/>
      <w:pgSz w:w="11907" w:h="16839" w:code="9"/>
      <w:pgMar w:top="1100" w:right="1491" w:bottom="1134" w:left="1491" w:header="68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42A598" w14:textId="77777777" w:rsidR="00D53A12" w:rsidRDefault="00D53A12">
      <w:pPr>
        <w:spacing w:after="0" w:line="240" w:lineRule="auto"/>
      </w:pPr>
      <w:r>
        <w:separator/>
      </w:r>
    </w:p>
  </w:endnote>
  <w:endnote w:type="continuationSeparator" w:id="0">
    <w:p w14:paraId="3AAD18F1" w14:textId="77777777" w:rsidR="00D53A12" w:rsidRDefault="00D53A12">
      <w:pPr>
        <w:spacing w:after="0" w:line="240" w:lineRule="auto"/>
      </w:pPr>
      <w:r>
        <w:continuationSeparator/>
      </w:r>
    </w:p>
  </w:endnote>
  <w:endnote w:type="continuationNotice" w:id="1">
    <w:p w14:paraId="015E0CFA" w14:textId="77777777" w:rsidR="00D53A12" w:rsidRDefault="00D53A1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entury Gothic">
    <w:panose1 w:val="020B0502020202020204"/>
    <w:charset w:val="00"/>
    <w:family w:val="swiss"/>
    <w:pitch w:val="variable"/>
    <w:sig w:usb0="00000287" w:usb1="00000000" w:usb2="00000000" w:usb3="00000000" w:csb0="0000009F" w:csb1="00000000"/>
  </w:font>
  <w:font w:name="Meiryo">
    <w:altName w:val="メイリオ"/>
    <w:panose1 w:val="020B0604030504040204"/>
    <w:charset w:val="80"/>
    <w:family w:val="swiss"/>
    <w:pitch w:val="variable"/>
    <w:sig w:usb0="E00002FF" w:usb1="6AC7FFFF" w:usb2="08000012" w:usb3="00000000" w:csb0="0002009F" w:csb1="00000000"/>
  </w:font>
  <w:font w:name="Arial">
    <w:panose1 w:val="020B0604020202020204"/>
    <w:charset w:val="00"/>
    <w:family w:val="swiss"/>
    <w:pitch w:val="variable"/>
    <w:sig w:usb0="E0002EFF" w:usb1="C000785B" w:usb2="00000009" w:usb3="00000000" w:csb0="000001FF" w:csb1="00000000"/>
  </w:font>
  <w:font w:name="Helvetica Light">
    <w:altName w:val="Arial Nova Light"/>
    <w:panose1 w:val="020B0403020202020204"/>
    <w:charset w:val="00"/>
    <w:family w:val="swiss"/>
    <w:pitch w:val="variable"/>
    <w:sig w:usb0="800000AF" w:usb1="4000204A" w:usb2="00000000" w:usb3="00000000" w:csb0="00000001" w:csb1="00000000"/>
  </w:font>
  <w:font w:name="Helvetica">
    <w:panose1 w:val="00000000000000000000"/>
    <w:charset w:val="00"/>
    <w:family w:val="auto"/>
    <w:pitch w:val="variable"/>
    <w:sig w:usb0="E00002FF" w:usb1="5000785B" w:usb2="00000000" w:usb3="00000000" w:csb0="0000019F" w:csb1="00000000"/>
  </w:font>
  <w:font w:name="Times New Roman (Hoofdtekst CS)">
    <w:altName w:val="Times New Roman"/>
    <w:panose1 w:val="020B0604020202020204"/>
    <w:charset w:val="00"/>
    <w:family w:val="roman"/>
    <w:notTrueType/>
    <w:pitch w:val="default"/>
  </w:font>
  <w:font w:name="MinionPro-Regular">
    <w:altName w:val="Calibri"/>
    <w:panose1 w:val="020B0604020202020204"/>
    <w:charset w:val="4D"/>
    <w:family w:val="auto"/>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1FB1C" w14:textId="77777777" w:rsidR="00E16090" w:rsidRDefault="00E16090">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B9A4E" w14:textId="77777777" w:rsidR="005620D4" w:rsidRDefault="007A5BE1">
    <w:pPr>
      <w:rPr>
        <w:lang w:val="en-US"/>
      </w:rPr>
    </w:pPr>
    <w:r>
      <w:rPr>
        <w:noProof/>
      </w:rPr>
      <w:drawing>
        <wp:anchor distT="0" distB="0" distL="114300" distR="114300" simplePos="0" relativeHeight="251658242" behindDoc="1" locked="0" layoutInCell="1" allowOverlap="1" wp14:anchorId="0CC61FC9" wp14:editId="27BE175F">
          <wp:simplePos x="0" y="0"/>
          <wp:positionH relativeFrom="page">
            <wp:posOffset>-2111</wp:posOffset>
          </wp:positionH>
          <wp:positionV relativeFrom="page">
            <wp:posOffset>10583545</wp:posOffset>
          </wp:positionV>
          <wp:extent cx="7560000" cy="108000"/>
          <wp:effectExtent l="0" t="0" r="0" b="6350"/>
          <wp:wrapNone/>
          <wp:docPr id="9" name="Afbeelding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sahi-flatLine-A.jpg"/>
                  <pic:cNvPicPr/>
                </pic:nvPicPr>
                <pic:blipFill>
                  <a:blip r:embed="rId1">
                    <a:extLst>
                      <a:ext uri="{28A0092B-C50C-407E-A947-70E740481C1C}">
                        <a14:useLocalDpi xmlns:a14="http://schemas.microsoft.com/office/drawing/2010/main" val="0"/>
                      </a:ext>
                    </a:extLst>
                  </a:blip>
                  <a:stretch>
                    <a:fillRect/>
                  </a:stretch>
                </pic:blipFill>
                <pic:spPr>
                  <a:xfrm>
                    <a:off x="0" y="0"/>
                    <a:ext cx="7560000" cy="108000"/>
                  </a:xfrm>
                  <a:prstGeom prst="rect">
                    <a:avLst/>
                  </a:prstGeom>
                </pic:spPr>
              </pic:pic>
            </a:graphicData>
          </a:graphic>
          <wp14:sizeRelH relativeFrom="page">
            <wp14:pctWidth>0</wp14:pctWidth>
          </wp14:sizeRelH>
          <wp14:sizeRelV relativeFrom="page">
            <wp14:pctHeight>0</wp14:pctHeight>
          </wp14:sizeRelV>
        </wp:anchor>
      </w:drawing>
    </w:r>
  </w:p>
  <w:p w14:paraId="0A8B4F72" w14:textId="77777777" w:rsidR="005620D4" w:rsidRDefault="005620D4">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348B39" w14:textId="77777777" w:rsidR="005620D4" w:rsidRDefault="005620D4"/>
  <w:tbl>
    <w:tblPr>
      <w:tblStyle w:val="Tabelraster"/>
      <w:tblW w:w="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18"/>
    </w:tblGrid>
    <w:tr w:rsidR="005620D4" w14:paraId="4E9A0652" w14:textId="77777777">
      <w:trPr>
        <w:trHeight w:val="107"/>
      </w:trPr>
      <w:tc>
        <w:tcPr>
          <w:tcW w:w="18" w:type="dxa"/>
          <w:vAlign w:val="bottom"/>
        </w:tcPr>
        <w:p w14:paraId="0CCDCF65" w14:textId="77777777" w:rsidR="005620D4" w:rsidRDefault="005620D4">
          <w:pPr>
            <w:pStyle w:val="Adres"/>
            <w:spacing w:line="276" w:lineRule="auto"/>
            <w:rPr>
              <w:lang w:val="en-US"/>
            </w:rPr>
          </w:pPr>
        </w:p>
      </w:tc>
    </w:tr>
  </w:tbl>
  <w:p w14:paraId="05F14D36" w14:textId="77777777" w:rsidR="005620D4" w:rsidRDefault="007A5BE1">
    <w:pPr>
      <w:rPr>
        <w:lang w:val="en-US"/>
      </w:rPr>
    </w:pPr>
    <w:r>
      <w:rPr>
        <w:noProof/>
      </w:rPr>
      <w:drawing>
        <wp:anchor distT="0" distB="0" distL="114300" distR="114300" simplePos="0" relativeHeight="251658240" behindDoc="1" locked="0" layoutInCell="1" allowOverlap="1" wp14:anchorId="2D6DA83E" wp14:editId="62DC1582">
          <wp:simplePos x="0" y="0"/>
          <wp:positionH relativeFrom="page">
            <wp:posOffset>-2111</wp:posOffset>
          </wp:positionH>
          <wp:positionV relativeFrom="page">
            <wp:posOffset>10583545</wp:posOffset>
          </wp:positionV>
          <wp:extent cx="7560000" cy="108000"/>
          <wp:effectExtent l="0" t="0" r="0" b="6350"/>
          <wp:wrapNone/>
          <wp:docPr id="6"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sahi-flatLine-A.jpg"/>
                  <pic:cNvPicPr/>
                </pic:nvPicPr>
                <pic:blipFill>
                  <a:blip r:embed="rId1">
                    <a:extLst>
                      <a:ext uri="{28A0092B-C50C-407E-A947-70E740481C1C}">
                        <a14:useLocalDpi xmlns:a14="http://schemas.microsoft.com/office/drawing/2010/main" val="0"/>
                      </a:ext>
                    </a:extLst>
                  </a:blip>
                  <a:stretch>
                    <a:fillRect/>
                  </a:stretch>
                </pic:blipFill>
                <pic:spPr>
                  <a:xfrm>
                    <a:off x="0" y="0"/>
                    <a:ext cx="7560000" cy="108000"/>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5F1FF3E" w14:textId="77777777" w:rsidR="00D53A12" w:rsidRDefault="00D53A12">
      <w:pPr>
        <w:spacing w:after="0" w:line="240" w:lineRule="auto"/>
      </w:pPr>
      <w:r>
        <w:separator/>
      </w:r>
    </w:p>
  </w:footnote>
  <w:footnote w:type="continuationSeparator" w:id="0">
    <w:p w14:paraId="44542368" w14:textId="77777777" w:rsidR="00D53A12" w:rsidRDefault="00D53A12">
      <w:pPr>
        <w:spacing w:after="0" w:line="240" w:lineRule="auto"/>
      </w:pPr>
      <w:r>
        <w:continuationSeparator/>
      </w:r>
    </w:p>
  </w:footnote>
  <w:footnote w:type="continuationNotice" w:id="1">
    <w:p w14:paraId="0DE7D2CA" w14:textId="77777777" w:rsidR="00D53A12" w:rsidRDefault="00D53A1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16005" w14:textId="77777777" w:rsidR="00E16090" w:rsidRDefault="00E16090">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215988" w14:textId="77777777" w:rsidR="00E16090" w:rsidRDefault="00E16090">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64547A" w14:textId="63680B64" w:rsidR="005620D4" w:rsidRDefault="0080043B">
    <w:pPr>
      <w:pStyle w:val="Koptekst"/>
    </w:pPr>
    <w:r>
      <w:rPr>
        <w:noProof/>
      </w:rPr>
      <w:drawing>
        <wp:anchor distT="0" distB="0" distL="114300" distR="114300" simplePos="0" relativeHeight="251660291" behindDoc="0" locked="0" layoutInCell="1" allowOverlap="1" wp14:anchorId="2989DF36" wp14:editId="5C207537">
          <wp:simplePos x="0" y="0"/>
          <wp:positionH relativeFrom="column">
            <wp:posOffset>0</wp:posOffset>
          </wp:positionH>
          <wp:positionV relativeFrom="paragraph">
            <wp:posOffset>-81915</wp:posOffset>
          </wp:positionV>
          <wp:extent cx="1089025" cy="477520"/>
          <wp:effectExtent l="0" t="0" r="0" b="0"/>
          <wp:wrapNone/>
          <wp:docPr id="952078169" name="Picture 952078169" descr="A close-up of a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611005" name="Picture 1" descr="A close-up of a logo&#10;&#10;Description automatically generated with low confidence"/>
                  <pic:cNvPicPr/>
                </pic:nvPicPr>
                <pic:blipFill>
                  <a:blip r:embed="rId1">
                    <a:extLst>
                      <a:ext uri="{28A0092B-C50C-407E-A947-70E740481C1C}">
                        <a14:useLocalDpi xmlns:a14="http://schemas.microsoft.com/office/drawing/2010/main" val="0"/>
                      </a:ext>
                    </a:extLst>
                  </a:blip>
                  <a:stretch>
                    <a:fillRect/>
                  </a:stretch>
                </pic:blipFill>
                <pic:spPr>
                  <a:xfrm>
                    <a:off x="0" y="0"/>
                    <a:ext cx="1089025" cy="477520"/>
                  </a:xfrm>
                  <a:prstGeom prst="rect">
                    <a:avLst/>
                  </a:prstGeom>
                </pic:spPr>
              </pic:pic>
            </a:graphicData>
          </a:graphic>
        </wp:anchor>
      </w:drawing>
    </w:r>
    <w:r w:rsidR="007A5BE1">
      <w:rPr>
        <w:rFonts w:hint="eastAsia"/>
        <w:noProof/>
      </w:rPr>
      <w:drawing>
        <wp:anchor distT="0" distB="0" distL="114300" distR="114300" simplePos="0" relativeHeight="251658243" behindDoc="0" locked="0" layoutInCell="1" allowOverlap="1" wp14:anchorId="42935793" wp14:editId="299387DB">
          <wp:simplePos x="0" y="0"/>
          <wp:positionH relativeFrom="margin">
            <wp:posOffset>3784922</wp:posOffset>
          </wp:positionH>
          <wp:positionV relativeFrom="paragraph">
            <wp:posOffset>-6423</wp:posOffset>
          </wp:positionV>
          <wp:extent cx="2432872" cy="434340"/>
          <wp:effectExtent l="0" t="0" r="5715" b="3810"/>
          <wp:wrapNone/>
          <wp:docPr id="12" name="Picture 12"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icture containing text&#10;&#10;Description automatically generated"/>
                  <pic:cNvPicPr/>
                </pic:nvPicPr>
                <pic:blipFill>
                  <a:blip r:embed="rId2">
                    <a:extLst>
                      <a:ext uri="{28A0092B-C50C-407E-A947-70E740481C1C}">
                        <a14:useLocalDpi xmlns:a14="http://schemas.microsoft.com/office/drawing/2010/main" val="0"/>
                      </a:ext>
                    </a:extLst>
                  </a:blip>
                  <a:stretch>
                    <a:fillRect/>
                  </a:stretch>
                </pic:blipFill>
                <pic:spPr>
                  <a:xfrm>
                    <a:off x="0" y="0"/>
                    <a:ext cx="2432872" cy="434340"/>
                  </a:xfrm>
                  <a:prstGeom prst="rect">
                    <a:avLst/>
                  </a:prstGeom>
                </pic:spPr>
              </pic:pic>
            </a:graphicData>
          </a:graphic>
          <wp14:sizeRelH relativeFrom="margin">
            <wp14:pctWidth>0</wp14:pctWidth>
          </wp14:sizeRelH>
          <wp14:sizeRelV relativeFrom="margin">
            <wp14:pctHeight>0</wp14:pctHeight>
          </wp14:sizeRelV>
        </wp:anchor>
      </w:drawing>
    </w:r>
    <w:r w:rsidR="007A5BE1">
      <w:rPr>
        <w:noProof/>
      </w:rPr>
      <w:drawing>
        <wp:anchor distT="0" distB="0" distL="114300" distR="114300" simplePos="0" relativeHeight="251658241" behindDoc="1" locked="0" layoutInCell="1" allowOverlap="1" wp14:anchorId="1BCFB427" wp14:editId="0A3EFC9C">
          <wp:simplePos x="0" y="0"/>
          <wp:positionH relativeFrom="page">
            <wp:posOffset>7291705</wp:posOffset>
          </wp:positionH>
          <wp:positionV relativeFrom="paragraph">
            <wp:posOffset>1645089</wp:posOffset>
          </wp:positionV>
          <wp:extent cx="514350" cy="5654675"/>
          <wp:effectExtent l="0" t="0" r="6350" b="0"/>
          <wp:wrapNone/>
          <wp:docPr id="7" name="Afbeelding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Afbeelding 7"/>
                  <pic:cNvPicPr/>
                </pic:nvPicPr>
                <pic:blipFill>
                  <a:blip r:embed="rId3">
                    <a:extLst>
                      <a:ext uri="{28A0092B-C50C-407E-A947-70E740481C1C}">
                        <a14:useLocalDpi xmlns:a14="http://schemas.microsoft.com/office/drawing/2010/main" val="0"/>
                      </a:ext>
                    </a:extLst>
                  </a:blip>
                  <a:stretch>
                    <a:fillRect/>
                  </a:stretch>
                </pic:blipFill>
                <pic:spPr>
                  <a:xfrm>
                    <a:off x="0" y="0"/>
                    <a:ext cx="514350" cy="565467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217AB274"/>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029C55CE"/>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D9CAA34C"/>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FE34B596"/>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5BC61C2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02E59D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E960948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C930F0F8"/>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6C6F12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884BD8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C845A49"/>
    <w:multiLevelType w:val="hybridMultilevel"/>
    <w:tmpl w:val="E87EC3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E157B94"/>
    <w:multiLevelType w:val="hybridMultilevel"/>
    <w:tmpl w:val="7AD0D8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FC21821"/>
    <w:multiLevelType w:val="hybridMultilevel"/>
    <w:tmpl w:val="D12C3B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EFF3085"/>
    <w:multiLevelType w:val="hybridMultilevel"/>
    <w:tmpl w:val="31B0A5DE"/>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5DEC66E0"/>
    <w:multiLevelType w:val="hybridMultilevel"/>
    <w:tmpl w:val="B3C075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5EE543A9"/>
    <w:multiLevelType w:val="hybridMultilevel"/>
    <w:tmpl w:val="BBECCB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6F2D607C"/>
    <w:multiLevelType w:val="hybridMultilevel"/>
    <w:tmpl w:val="8908778A"/>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7" w15:restartNumberingAfterBreak="0">
    <w:nsid w:val="78B8024A"/>
    <w:multiLevelType w:val="hybridMultilevel"/>
    <w:tmpl w:val="EE664A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773864792">
    <w:abstractNumId w:val="9"/>
  </w:num>
  <w:num w:numId="2" w16cid:durableId="416483156">
    <w:abstractNumId w:val="7"/>
  </w:num>
  <w:num w:numId="3" w16cid:durableId="1560478890">
    <w:abstractNumId w:val="6"/>
  </w:num>
  <w:num w:numId="4" w16cid:durableId="1961568382">
    <w:abstractNumId w:val="5"/>
  </w:num>
  <w:num w:numId="5" w16cid:durableId="1203638380">
    <w:abstractNumId w:val="4"/>
  </w:num>
  <w:num w:numId="6" w16cid:durableId="339431211">
    <w:abstractNumId w:val="8"/>
  </w:num>
  <w:num w:numId="7" w16cid:durableId="2047177430">
    <w:abstractNumId w:val="3"/>
  </w:num>
  <w:num w:numId="8" w16cid:durableId="235096677">
    <w:abstractNumId w:val="2"/>
  </w:num>
  <w:num w:numId="9" w16cid:durableId="71586706">
    <w:abstractNumId w:val="1"/>
  </w:num>
  <w:num w:numId="10" w16cid:durableId="51924459">
    <w:abstractNumId w:val="0"/>
  </w:num>
  <w:num w:numId="11" w16cid:durableId="1640961872">
    <w:abstractNumId w:val="15"/>
  </w:num>
  <w:num w:numId="12" w16cid:durableId="1423377677">
    <w:abstractNumId w:val="12"/>
  </w:num>
  <w:num w:numId="13" w16cid:durableId="614753134">
    <w:abstractNumId w:val="11"/>
  </w:num>
  <w:num w:numId="14" w16cid:durableId="307783648">
    <w:abstractNumId w:val="11"/>
  </w:num>
  <w:num w:numId="15" w16cid:durableId="662514647">
    <w:abstractNumId w:val="10"/>
  </w:num>
  <w:num w:numId="16" w16cid:durableId="1640568810">
    <w:abstractNumId w:val="14"/>
  </w:num>
  <w:num w:numId="17" w16cid:durableId="1898280082">
    <w:abstractNumId w:val="16"/>
  </w:num>
  <w:num w:numId="18" w16cid:durableId="1064992250">
    <w:abstractNumId w:val="13"/>
  </w:num>
  <w:num w:numId="19" w16cid:durableId="1857426038">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bordersDoNotSurroundHeader/>
  <w:bordersDoNotSurroundFooter/>
  <w:hideSpellingErrors/>
  <w:hideGrammaticalErrors/>
  <w:proofState w:spelling="clean" w:grammar="clean"/>
  <w:defaultTabStop w:val="720"/>
  <w:hyphenationZone w:val="425"/>
  <w:characterSpacingControl w:val="doNotCompress"/>
  <w:hdrShapeDefaults>
    <o:shapedefaults v:ext="edit" spidmax="2050">
      <v:textbox inset="5.85pt,.7pt,5.85pt,.7pt"/>
    </o:shapedefaults>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20D4"/>
    <w:rsid w:val="000065BC"/>
    <w:rsid w:val="00054215"/>
    <w:rsid w:val="000C4514"/>
    <w:rsid w:val="000F6343"/>
    <w:rsid w:val="00164E56"/>
    <w:rsid w:val="00196D7B"/>
    <w:rsid w:val="00196E26"/>
    <w:rsid w:val="001C47C0"/>
    <w:rsid w:val="001E1F1B"/>
    <w:rsid w:val="002510D9"/>
    <w:rsid w:val="00251687"/>
    <w:rsid w:val="00273D1D"/>
    <w:rsid w:val="00275A57"/>
    <w:rsid w:val="002913A4"/>
    <w:rsid w:val="002C29E7"/>
    <w:rsid w:val="002D11F4"/>
    <w:rsid w:val="002F3F95"/>
    <w:rsid w:val="003416AE"/>
    <w:rsid w:val="0035661A"/>
    <w:rsid w:val="003573DB"/>
    <w:rsid w:val="00380A27"/>
    <w:rsid w:val="003C40C0"/>
    <w:rsid w:val="003D3C1F"/>
    <w:rsid w:val="003E1535"/>
    <w:rsid w:val="003F0677"/>
    <w:rsid w:val="0041654C"/>
    <w:rsid w:val="00420E8C"/>
    <w:rsid w:val="00421D91"/>
    <w:rsid w:val="00425260"/>
    <w:rsid w:val="004419DB"/>
    <w:rsid w:val="00442E61"/>
    <w:rsid w:val="004A2DEA"/>
    <w:rsid w:val="004B733B"/>
    <w:rsid w:val="004D6777"/>
    <w:rsid w:val="00514BBF"/>
    <w:rsid w:val="00520C63"/>
    <w:rsid w:val="005334C9"/>
    <w:rsid w:val="005620D4"/>
    <w:rsid w:val="00596101"/>
    <w:rsid w:val="005A4449"/>
    <w:rsid w:val="005D19C3"/>
    <w:rsid w:val="005D498D"/>
    <w:rsid w:val="005F594F"/>
    <w:rsid w:val="00607332"/>
    <w:rsid w:val="00617D98"/>
    <w:rsid w:val="006304E6"/>
    <w:rsid w:val="00650654"/>
    <w:rsid w:val="0067528C"/>
    <w:rsid w:val="006F190E"/>
    <w:rsid w:val="006F5E71"/>
    <w:rsid w:val="00712EC2"/>
    <w:rsid w:val="007158A8"/>
    <w:rsid w:val="00741944"/>
    <w:rsid w:val="00773083"/>
    <w:rsid w:val="00784833"/>
    <w:rsid w:val="007A5BE1"/>
    <w:rsid w:val="0080043B"/>
    <w:rsid w:val="00801AA1"/>
    <w:rsid w:val="00810E91"/>
    <w:rsid w:val="00825629"/>
    <w:rsid w:val="0084324F"/>
    <w:rsid w:val="00847700"/>
    <w:rsid w:val="008B2154"/>
    <w:rsid w:val="008F0FA2"/>
    <w:rsid w:val="00914677"/>
    <w:rsid w:val="0093585C"/>
    <w:rsid w:val="009968B1"/>
    <w:rsid w:val="009A00DF"/>
    <w:rsid w:val="009B3751"/>
    <w:rsid w:val="009D3615"/>
    <w:rsid w:val="009F3CC1"/>
    <w:rsid w:val="00A81608"/>
    <w:rsid w:val="00A91C12"/>
    <w:rsid w:val="00A92006"/>
    <w:rsid w:val="00AB4273"/>
    <w:rsid w:val="00AE0209"/>
    <w:rsid w:val="00B47CC0"/>
    <w:rsid w:val="00B570CA"/>
    <w:rsid w:val="00B6162C"/>
    <w:rsid w:val="00B61E93"/>
    <w:rsid w:val="00B75F0F"/>
    <w:rsid w:val="00B856BB"/>
    <w:rsid w:val="00B8645E"/>
    <w:rsid w:val="00BA1F3C"/>
    <w:rsid w:val="00BB342A"/>
    <w:rsid w:val="00BC0D46"/>
    <w:rsid w:val="00BC2842"/>
    <w:rsid w:val="00BF55FC"/>
    <w:rsid w:val="00C02CD0"/>
    <w:rsid w:val="00C14F25"/>
    <w:rsid w:val="00CC3F34"/>
    <w:rsid w:val="00D14945"/>
    <w:rsid w:val="00D378F6"/>
    <w:rsid w:val="00D40DC4"/>
    <w:rsid w:val="00D516DC"/>
    <w:rsid w:val="00D53A12"/>
    <w:rsid w:val="00D72C62"/>
    <w:rsid w:val="00D86BCC"/>
    <w:rsid w:val="00D91A47"/>
    <w:rsid w:val="00DD1A05"/>
    <w:rsid w:val="00DE2D12"/>
    <w:rsid w:val="00E0389A"/>
    <w:rsid w:val="00E16090"/>
    <w:rsid w:val="00E42C82"/>
    <w:rsid w:val="00E601A8"/>
    <w:rsid w:val="00E70262"/>
    <w:rsid w:val="00E70D95"/>
    <w:rsid w:val="00EA1B06"/>
    <w:rsid w:val="00ED1BBD"/>
    <w:rsid w:val="00F01835"/>
    <w:rsid w:val="00F1040B"/>
    <w:rsid w:val="00F40ECF"/>
    <w:rsid w:val="00F5075C"/>
    <w:rsid w:val="00F54EB7"/>
    <w:rsid w:val="00FC0728"/>
    <w:rsid w:val="00FE763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v:textbox inset="5.85pt,.7pt,5.85pt,.7pt"/>
    </o:shapedefaults>
    <o:shapelayout v:ext="edit">
      <o:idmap v:ext="edit" data="2"/>
    </o:shapelayout>
  </w:shapeDefaults>
  <w:decimalSymbol w:val=","/>
  <w:listSeparator w:val=";"/>
  <w14:docId w14:val="3BF6FE4B"/>
  <w15:chartTrackingRefBased/>
  <w15:docId w15:val="{87DD82E5-994C-6949-8AFA-EFA3495EA1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color w:val="4B3A2E" w:themeColor="text2"/>
        <w:sz w:val="22"/>
        <w:szCs w:val="22"/>
        <w:lang w:val="nl-NL" w:eastAsia="ja-JP" w:bidi="nl-NL"/>
      </w:rPr>
    </w:rPrDefault>
    <w:pPrDefault>
      <w:pPr>
        <w:spacing w:after="240" w:line="360"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unhideWhenUsed="1"/>
    <w:lsdException w:name="Closing" w:semiHidden="1" w:uiPriority="6" w:unhideWhenUsed="1" w:qFormat="1"/>
    <w:lsdException w:name="Signature" w:qFormat="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lsdException w:name="Salutation" w:uiPriority="5" w:qFormat="1"/>
    <w:lsdException w:name="Date"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Pr>
      <w:rFonts w:ascii="Helvetica Light" w:hAnsi="Helvetica Light"/>
      <w:sz w:val="20"/>
    </w:rPr>
  </w:style>
  <w:style w:type="paragraph" w:styleId="Kop1">
    <w:name w:val="heading 1"/>
    <w:basedOn w:val="Standaard"/>
    <w:next w:val="Standaard"/>
    <w:link w:val="Kop1Char"/>
    <w:uiPriority w:val="9"/>
    <w:qFormat/>
    <w:pPr>
      <w:spacing w:before="320" w:after="200"/>
      <w:contextualSpacing/>
      <w:outlineLvl w:val="0"/>
    </w:pPr>
    <w:rPr>
      <w:b/>
      <w:spacing w:val="21"/>
      <w:sz w:val="26"/>
    </w:rPr>
  </w:style>
  <w:style w:type="paragraph" w:styleId="Kop2">
    <w:name w:val="heading 2"/>
    <w:basedOn w:val="Standaard"/>
    <w:next w:val="Standaard"/>
    <w:link w:val="Kop2Char"/>
    <w:uiPriority w:val="9"/>
    <w:semiHidden/>
    <w:unhideWhenUsed/>
    <w:qFormat/>
    <w:pPr>
      <w:keepNext/>
      <w:keepLines/>
      <w:spacing w:before="220" w:after="80"/>
      <w:outlineLvl w:val="1"/>
    </w:pPr>
    <w:rPr>
      <w:rFonts w:asciiTheme="majorHAnsi" w:eastAsiaTheme="majorEastAsia" w:hAnsiTheme="majorHAnsi" w:cstheme="majorBidi"/>
      <w:b/>
      <w:i/>
      <w:spacing w:val="21"/>
      <w:sz w:val="26"/>
      <w:szCs w:val="26"/>
    </w:rPr>
  </w:style>
  <w:style w:type="paragraph" w:styleId="Kop3">
    <w:name w:val="heading 3"/>
    <w:basedOn w:val="Standaard"/>
    <w:next w:val="Standaard"/>
    <w:link w:val="Kop3Char"/>
    <w:uiPriority w:val="9"/>
    <w:semiHidden/>
    <w:unhideWhenUsed/>
    <w:qFormat/>
    <w:pPr>
      <w:keepNext/>
      <w:keepLines/>
      <w:spacing w:after="60" w:line="288" w:lineRule="auto"/>
      <w:outlineLvl w:val="2"/>
    </w:pPr>
    <w:rPr>
      <w:rFonts w:asciiTheme="majorHAnsi" w:eastAsiaTheme="majorEastAsia" w:hAnsiTheme="majorHAnsi" w:cstheme="majorBidi"/>
      <w:i/>
      <w:szCs w:val="24"/>
    </w:rPr>
  </w:style>
  <w:style w:type="paragraph" w:styleId="Kop4">
    <w:name w:val="heading 4"/>
    <w:basedOn w:val="Standaard"/>
    <w:next w:val="Standaard"/>
    <w:link w:val="Kop4Char"/>
    <w:uiPriority w:val="9"/>
    <w:semiHidden/>
    <w:unhideWhenUsed/>
    <w:qFormat/>
    <w:pPr>
      <w:keepNext/>
      <w:keepLines/>
      <w:spacing w:before="220" w:after="80" w:line="240" w:lineRule="auto"/>
      <w:contextualSpacing/>
      <w:outlineLvl w:val="3"/>
    </w:pPr>
    <w:rPr>
      <w:rFonts w:asciiTheme="majorHAnsi" w:eastAsiaTheme="majorEastAsia" w:hAnsiTheme="majorHAnsi" w:cstheme="majorBidi"/>
      <w:b/>
      <w:iCs/>
      <w:caps/>
      <w:spacing w:val="21"/>
    </w:rPr>
  </w:style>
  <w:style w:type="paragraph" w:styleId="Kop5">
    <w:name w:val="heading 5"/>
    <w:basedOn w:val="Standaard"/>
    <w:next w:val="Standaard"/>
    <w:link w:val="Kop5Char"/>
    <w:uiPriority w:val="9"/>
    <w:semiHidden/>
    <w:unhideWhenUsed/>
    <w:qFormat/>
    <w:pPr>
      <w:keepNext/>
      <w:keepLines/>
      <w:spacing w:before="220" w:after="80" w:line="240" w:lineRule="auto"/>
      <w:contextualSpacing/>
      <w:outlineLvl w:val="4"/>
    </w:pPr>
    <w:rPr>
      <w:rFonts w:asciiTheme="majorHAnsi" w:eastAsiaTheme="majorEastAsia" w:hAnsiTheme="majorHAnsi" w:cstheme="majorBidi"/>
      <w:b/>
      <w:spacing w:val="21"/>
    </w:rPr>
  </w:style>
  <w:style w:type="paragraph" w:styleId="Kop6">
    <w:name w:val="heading 6"/>
    <w:basedOn w:val="Standaard"/>
    <w:next w:val="Standaard"/>
    <w:link w:val="Kop6Char"/>
    <w:uiPriority w:val="9"/>
    <w:semiHidden/>
    <w:unhideWhenUsed/>
    <w:qFormat/>
    <w:pPr>
      <w:keepNext/>
      <w:keepLines/>
      <w:spacing w:before="220" w:after="80" w:line="240" w:lineRule="auto"/>
      <w:contextualSpacing/>
      <w:outlineLvl w:val="5"/>
    </w:pPr>
    <w:rPr>
      <w:rFonts w:asciiTheme="majorHAnsi" w:eastAsiaTheme="majorEastAsia" w:hAnsiTheme="majorHAnsi" w:cstheme="majorBidi"/>
      <w:b/>
      <w:i/>
      <w:spacing w:val="21"/>
    </w:rPr>
  </w:style>
  <w:style w:type="paragraph" w:styleId="Kop7">
    <w:name w:val="heading 7"/>
    <w:basedOn w:val="Standaard"/>
    <w:next w:val="Standaard"/>
    <w:link w:val="Kop7Char"/>
    <w:uiPriority w:val="9"/>
    <w:semiHidden/>
    <w:unhideWhenUsed/>
    <w:qFormat/>
    <w:pPr>
      <w:keepNext/>
      <w:keepLines/>
      <w:spacing w:before="220" w:after="80" w:line="240" w:lineRule="auto"/>
      <w:contextualSpacing/>
      <w:outlineLvl w:val="6"/>
    </w:pPr>
    <w:rPr>
      <w:rFonts w:asciiTheme="majorHAnsi" w:eastAsiaTheme="majorEastAsia" w:hAnsiTheme="majorHAnsi" w:cstheme="majorBidi"/>
      <w:iCs/>
      <w:spacing w:val="21"/>
    </w:rPr>
  </w:style>
  <w:style w:type="paragraph" w:styleId="Kop8">
    <w:name w:val="heading 8"/>
    <w:basedOn w:val="Standaard"/>
    <w:next w:val="Standaard"/>
    <w:link w:val="Kop8Char"/>
    <w:uiPriority w:val="9"/>
    <w:semiHidden/>
    <w:unhideWhenUsed/>
    <w:qFormat/>
    <w:pPr>
      <w:keepNext/>
      <w:keepLines/>
      <w:spacing w:before="220" w:after="80" w:line="240" w:lineRule="auto"/>
      <w:contextualSpacing/>
      <w:outlineLvl w:val="7"/>
    </w:pPr>
    <w:rPr>
      <w:rFonts w:asciiTheme="majorHAnsi" w:eastAsiaTheme="majorEastAsia" w:hAnsiTheme="majorHAnsi" w:cstheme="majorBidi"/>
      <w:b/>
      <w:color w:val="A6856E" w:themeColor="text2" w:themeTint="99"/>
      <w:spacing w:val="21"/>
      <w:szCs w:val="21"/>
    </w:rPr>
  </w:style>
  <w:style w:type="paragraph" w:styleId="Kop9">
    <w:name w:val="heading 9"/>
    <w:basedOn w:val="Standaard"/>
    <w:next w:val="Standaard"/>
    <w:link w:val="Kop9Char"/>
    <w:uiPriority w:val="9"/>
    <w:semiHidden/>
    <w:unhideWhenUsed/>
    <w:qFormat/>
    <w:pPr>
      <w:keepNext/>
      <w:keepLines/>
      <w:spacing w:before="220" w:after="80" w:line="240" w:lineRule="auto"/>
      <w:contextualSpacing/>
      <w:outlineLvl w:val="8"/>
    </w:pPr>
    <w:rPr>
      <w:rFonts w:asciiTheme="majorHAnsi" w:eastAsiaTheme="majorEastAsia" w:hAnsiTheme="majorHAnsi" w:cstheme="majorBidi"/>
      <w:b/>
      <w:iCs/>
      <w:caps/>
      <w:color w:val="A6856E" w:themeColor="text2" w:themeTint="99"/>
      <w:spacing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Datum">
    <w:name w:val="Date"/>
    <w:basedOn w:val="Standaard"/>
    <w:link w:val="DatumChar"/>
    <w:uiPriority w:val="3"/>
    <w:qFormat/>
    <w:pPr>
      <w:spacing w:line="240" w:lineRule="auto"/>
    </w:pPr>
    <w:rPr>
      <w:b/>
      <w:spacing w:val="21"/>
    </w:rPr>
  </w:style>
  <w:style w:type="paragraph" w:styleId="Titel">
    <w:name w:val="Title"/>
    <w:basedOn w:val="Standaard"/>
    <w:link w:val="TitelChar"/>
    <w:uiPriority w:val="10"/>
    <w:semiHidden/>
    <w:unhideWhenUsed/>
    <w:pPr>
      <w:spacing w:line="240" w:lineRule="auto"/>
      <w:contextualSpacing/>
    </w:pPr>
    <w:rPr>
      <w:rFonts w:asciiTheme="majorHAnsi" w:eastAsiaTheme="majorEastAsia" w:hAnsiTheme="majorHAnsi" w:cstheme="majorBidi"/>
      <w:b/>
      <w:caps/>
      <w:spacing w:val="21"/>
      <w:kern w:val="28"/>
      <w:sz w:val="64"/>
      <w:szCs w:val="56"/>
    </w:rPr>
  </w:style>
  <w:style w:type="character" w:customStyle="1" w:styleId="TitelChar">
    <w:name w:val="Titel Char"/>
    <w:basedOn w:val="Standaardalinea-lettertype"/>
    <w:link w:val="Titel"/>
    <w:uiPriority w:val="10"/>
    <w:semiHidden/>
    <w:rPr>
      <w:rFonts w:asciiTheme="majorHAnsi" w:eastAsiaTheme="majorEastAsia" w:hAnsiTheme="majorHAnsi" w:cstheme="majorBidi"/>
      <w:b/>
      <w:caps/>
      <w:spacing w:val="21"/>
      <w:kern w:val="28"/>
      <w:sz w:val="64"/>
      <w:szCs w:val="56"/>
    </w:rPr>
  </w:style>
  <w:style w:type="paragraph" w:styleId="Ondertitel">
    <w:name w:val="Subtitle"/>
    <w:basedOn w:val="Standaard"/>
    <w:next w:val="Standaard"/>
    <w:link w:val="OndertitelChar"/>
    <w:uiPriority w:val="11"/>
    <w:semiHidden/>
    <w:unhideWhenUsed/>
    <w:pPr>
      <w:numPr>
        <w:ilvl w:val="1"/>
      </w:numPr>
      <w:spacing w:after="960" w:line="240" w:lineRule="auto"/>
      <w:contextualSpacing/>
    </w:pPr>
    <w:rPr>
      <w:i/>
      <w:spacing w:val="21"/>
      <w:sz w:val="36"/>
    </w:rPr>
  </w:style>
  <w:style w:type="character" w:customStyle="1" w:styleId="Kop1Char">
    <w:name w:val="Kop 1 Char"/>
    <w:basedOn w:val="Standaardalinea-lettertype"/>
    <w:link w:val="Kop1"/>
    <w:uiPriority w:val="9"/>
    <w:rPr>
      <w:b/>
      <w:spacing w:val="21"/>
      <w:sz w:val="26"/>
    </w:rPr>
  </w:style>
  <w:style w:type="paragraph" w:styleId="Koptekst">
    <w:name w:val="header"/>
    <w:basedOn w:val="Standaard"/>
    <w:link w:val="KoptekstChar"/>
    <w:unhideWhenUsed/>
    <w:qFormat/>
    <w:pPr>
      <w:spacing w:after="0" w:line="240" w:lineRule="auto"/>
    </w:pPr>
  </w:style>
  <w:style w:type="character" w:customStyle="1" w:styleId="KoptekstChar">
    <w:name w:val="Koptekst Char"/>
    <w:basedOn w:val="Standaardalinea-lettertype"/>
    <w:link w:val="Koptekst"/>
  </w:style>
  <w:style w:type="paragraph" w:styleId="Voettekst">
    <w:name w:val="footer"/>
    <w:basedOn w:val="Standaard"/>
    <w:link w:val="VoettekstChar"/>
    <w:uiPriority w:val="99"/>
    <w:unhideWhenUsed/>
    <w:qFormat/>
    <w:pPr>
      <w:spacing w:after="0" w:line="240" w:lineRule="auto"/>
    </w:pPr>
    <w:rPr>
      <w:b/>
      <w:spacing w:val="21"/>
      <w:sz w:val="26"/>
    </w:rPr>
  </w:style>
  <w:style w:type="character" w:customStyle="1" w:styleId="VoettekstChar">
    <w:name w:val="Voettekst Char"/>
    <w:basedOn w:val="Standaardalinea-lettertype"/>
    <w:link w:val="Voettekst"/>
    <w:uiPriority w:val="99"/>
    <w:rPr>
      <w:b/>
      <w:spacing w:val="21"/>
      <w:sz w:val="26"/>
    </w:rPr>
  </w:style>
  <w:style w:type="character" w:styleId="Tekstvantijdelijkeaanduiding">
    <w:name w:val="Placeholder Text"/>
    <w:basedOn w:val="Standaardalinea-lettertype"/>
    <w:uiPriority w:val="99"/>
    <w:semiHidden/>
    <w:rPr>
      <w:color w:val="808080"/>
    </w:rPr>
  </w:style>
  <w:style w:type="character" w:customStyle="1" w:styleId="Kop4Char">
    <w:name w:val="Kop 4 Char"/>
    <w:basedOn w:val="Standaardalinea-lettertype"/>
    <w:link w:val="Kop4"/>
    <w:uiPriority w:val="9"/>
    <w:semiHidden/>
    <w:rPr>
      <w:rFonts w:asciiTheme="majorHAnsi" w:eastAsiaTheme="majorEastAsia" w:hAnsiTheme="majorHAnsi" w:cstheme="majorBidi"/>
      <w:b/>
      <w:iCs/>
      <w:caps/>
      <w:spacing w:val="21"/>
    </w:rPr>
  </w:style>
  <w:style w:type="character" w:customStyle="1" w:styleId="Kop5Char">
    <w:name w:val="Kop 5 Char"/>
    <w:basedOn w:val="Standaardalinea-lettertype"/>
    <w:link w:val="Kop5"/>
    <w:uiPriority w:val="9"/>
    <w:semiHidden/>
    <w:rPr>
      <w:rFonts w:asciiTheme="majorHAnsi" w:eastAsiaTheme="majorEastAsia" w:hAnsiTheme="majorHAnsi" w:cstheme="majorBidi"/>
      <w:b/>
      <w:spacing w:val="21"/>
    </w:rPr>
  </w:style>
  <w:style w:type="character" w:customStyle="1" w:styleId="Kop6Char">
    <w:name w:val="Kop 6 Char"/>
    <w:basedOn w:val="Standaardalinea-lettertype"/>
    <w:link w:val="Kop6"/>
    <w:uiPriority w:val="9"/>
    <w:semiHidden/>
    <w:rPr>
      <w:rFonts w:asciiTheme="majorHAnsi" w:eastAsiaTheme="majorEastAsia" w:hAnsiTheme="majorHAnsi" w:cstheme="majorBidi"/>
      <w:b/>
      <w:i/>
      <w:spacing w:val="21"/>
    </w:rPr>
  </w:style>
  <w:style w:type="character" w:customStyle="1" w:styleId="Kop7Char">
    <w:name w:val="Kop 7 Char"/>
    <w:basedOn w:val="Standaardalinea-lettertype"/>
    <w:link w:val="Kop7"/>
    <w:uiPriority w:val="9"/>
    <w:semiHidden/>
    <w:rPr>
      <w:rFonts w:asciiTheme="majorHAnsi" w:eastAsiaTheme="majorEastAsia" w:hAnsiTheme="majorHAnsi" w:cstheme="majorBidi"/>
      <w:iCs/>
      <w:spacing w:val="21"/>
    </w:rPr>
  </w:style>
  <w:style w:type="character" w:customStyle="1" w:styleId="Kop8Char">
    <w:name w:val="Kop 8 Char"/>
    <w:basedOn w:val="Standaardalinea-lettertype"/>
    <w:link w:val="Kop8"/>
    <w:uiPriority w:val="9"/>
    <w:semiHidden/>
    <w:rPr>
      <w:rFonts w:asciiTheme="majorHAnsi" w:eastAsiaTheme="majorEastAsia" w:hAnsiTheme="majorHAnsi" w:cstheme="majorBidi"/>
      <w:b/>
      <w:color w:val="A6856E" w:themeColor="text2" w:themeTint="99"/>
      <w:spacing w:val="21"/>
      <w:szCs w:val="21"/>
    </w:rPr>
  </w:style>
  <w:style w:type="character" w:customStyle="1" w:styleId="Kop9Char">
    <w:name w:val="Kop 9 Char"/>
    <w:basedOn w:val="Standaardalinea-lettertype"/>
    <w:link w:val="Kop9"/>
    <w:uiPriority w:val="9"/>
    <w:semiHidden/>
    <w:rPr>
      <w:rFonts w:asciiTheme="majorHAnsi" w:eastAsiaTheme="majorEastAsia" w:hAnsiTheme="majorHAnsi" w:cstheme="majorBidi"/>
      <w:b/>
      <w:iCs/>
      <w:caps/>
      <w:color w:val="A6856E" w:themeColor="text2" w:themeTint="99"/>
      <w:spacing w:val="21"/>
      <w:sz w:val="20"/>
      <w:szCs w:val="21"/>
    </w:rPr>
  </w:style>
  <w:style w:type="character" w:styleId="Nadruk">
    <w:name w:val="Emphasis"/>
    <w:basedOn w:val="Standaardalinea-lettertype"/>
    <w:uiPriority w:val="20"/>
    <w:semiHidden/>
    <w:unhideWhenUsed/>
    <w:qFormat/>
    <w:rPr>
      <w:b/>
      <w:iCs/>
    </w:rPr>
  </w:style>
  <w:style w:type="character" w:customStyle="1" w:styleId="OndertitelChar">
    <w:name w:val="Ondertitel Char"/>
    <w:basedOn w:val="Standaardalinea-lettertype"/>
    <w:link w:val="Ondertitel"/>
    <w:uiPriority w:val="11"/>
    <w:semiHidden/>
    <w:rPr>
      <w:rFonts w:eastAsiaTheme="minorEastAsia"/>
      <w:i/>
      <w:spacing w:val="21"/>
      <w:sz w:val="36"/>
    </w:rPr>
  </w:style>
  <w:style w:type="character" w:styleId="Zwaar">
    <w:name w:val="Strong"/>
    <w:basedOn w:val="Standaardalinea-lettertype"/>
    <w:uiPriority w:val="22"/>
    <w:semiHidden/>
    <w:unhideWhenUsed/>
    <w:qFormat/>
    <w:rPr>
      <w:b/>
      <w:bCs/>
      <w:caps/>
      <w:smallCaps w:val="0"/>
    </w:rPr>
  </w:style>
  <w:style w:type="paragraph" w:styleId="Citaat">
    <w:name w:val="Quote"/>
    <w:basedOn w:val="Standaard"/>
    <w:next w:val="Standaard"/>
    <w:link w:val="CitaatChar"/>
    <w:uiPriority w:val="29"/>
    <w:semiHidden/>
    <w:unhideWhenUsed/>
    <w:qFormat/>
    <w:pPr>
      <w:spacing w:before="240"/>
      <w:contextualSpacing/>
    </w:pPr>
    <w:rPr>
      <w:i/>
      <w:iCs/>
      <w:sz w:val="32"/>
    </w:rPr>
  </w:style>
  <w:style w:type="character" w:customStyle="1" w:styleId="CitaatChar">
    <w:name w:val="Citaat Char"/>
    <w:basedOn w:val="Standaardalinea-lettertype"/>
    <w:link w:val="Citaat"/>
    <w:uiPriority w:val="29"/>
    <w:semiHidden/>
    <w:rPr>
      <w:i/>
      <w:iCs/>
      <w:sz w:val="32"/>
    </w:rPr>
  </w:style>
  <w:style w:type="paragraph" w:styleId="Duidelijkcitaat">
    <w:name w:val="Intense Quote"/>
    <w:basedOn w:val="Standaard"/>
    <w:next w:val="Standaard"/>
    <w:link w:val="DuidelijkcitaatChar"/>
    <w:uiPriority w:val="30"/>
    <w:semiHidden/>
    <w:unhideWhenUsed/>
    <w:qFormat/>
    <w:pPr>
      <w:spacing w:before="240"/>
      <w:contextualSpacing/>
    </w:pPr>
    <w:rPr>
      <w:b/>
      <w:i/>
      <w:iCs/>
      <w:sz w:val="32"/>
    </w:rPr>
  </w:style>
  <w:style w:type="character" w:customStyle="1" w:styleId="DuidelijkcitaatChar">
    <w:name w:val="Duidelijk citaat Char"/>
    <w:basedOn w:val="Standaardalinea-lettertype"/>
    <w:link w:val="Duidelijkcitaat"/>
    <w:uiPriority w:val="30"/>
    <w:semiHidden/>
    <w:rPr>
      <w:b/>
      <w:i/>
      <w:iCs/>
      <w:sz w:val="32"/>
    </w:rPr>
  </w:style>
  <w:style w:type="character" w:styleId="Subtieleverwijzing">
    <w:name w:val="Subtle Reference"/>
    <w:basedOn w:val="Standaardalinea-lettertype"/>
    <w:uiPriority w:val="31"/>
    <w:semiHidden/>
    <w:unhideWhenUsed/>
    <w:qFormat/>
    <w:rPr>
      <w:caps/>
      <w:smallCaps w:val="0"/>
      <w:color w:val="4B3A2E" w:themeColor="text2"/>
    </w:rPr>
  </w:style>
  <w:style w:type="character" w:styleId="Intensieveverwijzing">
    <w:name w:val="Intense Reference"/>
    <w:basedOn w:val="Standaardalinea-lettertype"/>
    <w:uiPriority w:val="32"/>
    <w:semiHidden/>
    <w:unhideWhenUsed/>
    <w:qFormat/>
    <w:rPr>
      <w:b/>
      <w:bCs/>
      <w:i/>
      <w:caps/>
      <w:smallCaps w:val="0"/>
      <w:color w:val="4B3A2E" w:themeColor="text2"/>
      <w:spacing w:val="0"/>
    </w:rPr>
  </w:style>
  <w:style w:type="character" w:styleId="Titelvanboek">
    <w:name w:val="Book Title"/>
    <w:basedOn w:val="Standaardalinea-lettertype"/>
    <w:uiPriority w:val="33"/>
    <w:semiHidden/>
    <w:unhideWhenUsed/>
    <w:qFormat/>
    <w:rPr>
      <w:b w:val="0"/>
      <w:bCs/>
      <w:i w:val="0"/>
      <w:iCs/>
      <w:spacing w:val="0"/>
      <w:u w:val="single"/>
    </w:rPr>
  </w:style>
  <w:style w:type="paragraph" w:styleId="Bijschrift">
    <w:name w:val="caption"/>
    <w:basedOn w:val="Standaard"/>
    <w:next w:val="Standaard"/>
    <w:uiPriority w:val="35"/>
    <w:semiHidden/>
    <w:unhideWhenUsed/>
    <w:qFormat/>
    <w:pPr>
      <w:spacing w:after="200" w:line="240" w:lineRule="auto"/>
    </w:pPr>
    <w:rPr>
      <w:i/>
      <w:iCs/>
      <w:sz w:val="18"/>
      <w:szCs w:val="18"/>
    </w:rPr>
  </w:style>
  <w:style w:type="paragraph" w:customStyle="1" w:styleId="Contactgegevens">
    <w:name w:val="Contactgegevens"/>
    <w:basedOn w:val="Standaard"/>
    <w:uiPriority w:val="2"/>
    <w:qFormat/>
    <w:pPr>
      <w:spacing w:after="920"/>
      <w:contextualSpacing/>
    </w:pPr>
  </w:style>
  <w:style w:type="character" w:styleId="Intensievebenadrukking">
    <w:name w:val="Intense Emphasis"/>
    <w:basedOn w:val="Standaardalinea-lettertype"/>
    <w:uiPriority w:val="21"/>
    <w:semiHidden/>
    <w:unhideWhenUsed/>
    <w:rPr>
      <w:b/>
      <w:i/>
      <w:iCs/>
      <w:color w:val="4B3A2E" w:themeColor="text2"/>
    </w:rPr>
  </w:style>
  <w:style w:type="character" w:styleId="Subtielebenadrukking">
    <w:name w:val="Subtle Emphasis"/>
    <w:basedOn w:val="Standaardalinea-lettertype"/>
    <w:uiPriority w:val="19"/>
    <w:semiHidden/>
    <w:unhideWhenUsed/>
    <w:qFormat/>
    <w:rPr>
      <w:i/>
      <w:iCs/>
      <w:color w:val="4B3A2E" w:themeColor="text2"/>
    </w:rPr>
  </w:style>
  <w:style w:type="paragraph" w:styleId="Kopvaninhoudsopgave">
    <w:name w:val="TOC Heading"/>
    <w:basedOn w:val="Kop1"/>
    <w:next w:val="Standaard"/>
    <w:uiPriority w:val="39"/>
    <w:semiHidden/>
    <w:unhideWhenUsed/>
    <w:qFormat/>
    <w:pPr>
      <w:outlineLvl w:val="9"/>
    </w:pPr>
  </w:style>
  <w:style w:type="paragraph" w:styleId="Lijstalinea">
    <w:name w:val="List Paragraph"/>
    <w:basedOn w:val="Standaard"/>
    <w:uiPriority w:val="34"/>
    <w:unhideWhenUsed/>
    <w:qFormat/>
    <w:pPr>
      <w:ind w:left="216" w:hanging="216"/>
      <w:contextualSpacing/>
    </w:pPr>
  </w:style>
  <w:style w:type="character" w:customStyle="1" w:styleId="DatumChar">
    <w:name w:val="Datum Char"/>
    <w:basedOn w:val="Standaardalinea-lettertype"/>
    <w:link w:val="Datum"/>
    <w:uiPriority w:val="3"/>
    <w:rPr>
      <w:b/>
      <w:spacing w:val="21"/>
    </w:rPr>
  </w:style>
  <w:style w:type="paragraph" w:styleId="Handtekening">
    <w:name w:val="Signature"/>
    <w:basedOn w:val="Standaard"/>
    <w:link w:val="HandtekeningChar"/>
    <w:uiPriority w:val="7"/>
    <w:qFormat/>
    <w:pPr>
      <w:spacing w:before="1000" w:line="240" w:lineRule="auto"/>
      <w:contextualSpacing/>
    </w:pPr>
    <w:rPr>
      <w:b/>
      <w:spacing w:val="21"/>
    </w:rPr>
  </w:style>
  <w:style w:type="character" w:customStyle="1" w:styleId="HandtekeningChar">
    <w:name w:val="Handtekening Char"/>
    <w:basedOn w:val="Standaardalinea-lettertype"/>
    <w:link w:val="Handtekening"/>
    <w:uiPriority w:val="7"/>
    <w:rPr>
      <w:b/>
      <w:spacing w:val="21"/>
    </w:rPr>
  </w:style>
  <w:style w:type="paragraph" w:styleId="Aanhef">
    <w:name w:val="Salutation"/>
    <w:basedOn w:val="Standaard"/>
    <w:next w:val="Standaard"/>
    <w:link w:val="AanhefChar"/>
    <w:uiPriority w:val="5"/>
    <w:qFormat/>
    <w:pPr>
      <w:spacing w:before="800"/>
      <w:contextualSpacing/>
    </w:pPr>
    <w:rPr>
      <w:b/>
      <w:spacing w:val="21"/>
    </w:rPr>
  </w:style>
  <w:style w:type="paragraph" w:customStyle="1" w:styleId="Naam">
    <w:name w:val="Naam"/>
    <w:basedOn w:val="Standaard"/>
    <w:link w:val="NaamChar"/>
    <w:uiPriority w:val="1"/>
    <w:qFormat/>
    <w:pPr>
      <w:spacing w:line="240" w:lineRule="auto"/>
      <w:contextualSpacing/>
    </w:pPr>
    <w:rPr>
      <w:rFonts w:ascii="Helvetica" w:hAnsi="Helvetica" w:cs="Times New Roman (Hoofdtekst CS)"/>
      <w:b/>
      <w:spacing w:val="21"/>
      <w:sz w:val="24"/>
    </w:rPr>
  </w:style>
  <w:style w:type="character" w:customStyle="1" w:styleId="NaamChar">
    <w:name w:val="Naam Char"/>
    <w:basedOn w:val="Standaardalinea-lettertype"/>
    <w:link w:val="Naam"/>
    <w:uiPriority w:val="1"/>
    <w:rPr>
      <w:rFonts w:ascii="Helvetica" w:hAnsi="Helvetica" w:cs="Times New Roman (Hoofdtekst CS)"/>
      <w:b/>
      <w:spacing w:val="21"/>
      <w:sz w:val="24"/>
    </w:rPr>
  </w:style>
  <w:style w:type="paragraph" w:customStyle="1" w:styleId="Adres">
    <w:name w:val="Adres"/>
    <w:basedOn w:val="Standaard"/>
    <w:link w:val="AdresChar"/>
    <w:uiPriority w:val="4"/>
    <w:qFormat/>
    <w:pPr>
      <w:spacing w:after="200"/>
      <w:contextualSpacing/>
    </w:pPr>
    <w:rPr>
      <w:color w:val="005B9C"/>
      <w:sz w:val="15"/>
    </w:rPr>
  </w:style>
  <w:style w:type="character" w:customStyle="1" w:styleId="AdresChar">
    <w:name w:val="Adres Char"/>
    <w:basedOn w:val="Standaardalinea-lettertype"/>
    <w:link w:val="Adres"/>
    <w:uiPriority w:val="4"/>
    <w:rPr>
      <w:rFonts w:ascii="Helvetica Light" w:hAnsi="Helvetica Light"/>
      <w:color w:val="005B9C"/>
      <w:sz w:val="15"/>
    </w:rPr>
  </w:style>
  <w:style w:type="character" w:customStyle="1" w:styleId="AanhefChar">
    <w:name w:val="Aanhef Char"/>
    <w:basedOn w:val="Standaardalinea-lettertype"/>
    <w:link w:val="Aanhef"/>
    <w:uiPriority w:val="5"/>
    <w:rPr>
      <w:b/>
      <w:spacing w:val="21"/>
    </w:rPr>
  </w:style>
  <w:style w:type="character" w:customStyle="1" w:styleId="Kop2Char">
    <w:name w:val="Kop 2 Char"/>
    <w:basedOn w:val="Standaardalinea-lettertype"/>
    <w:link w:val="Kop2"/>
    <w:uiPriority w:val="9"/>
    <w:semiHidden/>
    <w:rPr>
      <w:rFonts w:asciiTheme="majorHAnsi" w:eastAsiaTheme="majorEastAsia" w:hAnsiTheme="majorHAnsi" w:cstheme="majorBidi"/>
      <w:b/>
      <w:i/>
      <w:spacing w:val="21"/>
      <w:sz w:val="26"/>
      <w:szCs w:val="26"/>
    </w:rPr>
  </w:style>
  <w:style w:type="character" w:customStyle="1" w:styleId="Kop3Char">
    <w:name w:val="Kop 3 Char"/>
    <w:basedOn w:val="Standaardalinea-lettertype"/>
    <w:link w:val="Kop3"/>
    <w:uiPriority w:val="9"/>
    <w:semiHidden/>
    <w:rPr>
      <w:rFonts w:asciiTheme="majorHAnsi" w:eastAsiaTheme="majorEastAsia" w:hAnsiTheme="majorHAnsi" w:cstheme="majorBidi"/>
      <w:i/>
      <w:szCs w:val="24"/>
    </w:rPr>
  </w:style>
  <w:style w:type="paragraph" w:customStyle="1" w:styleId="Basisalinea">
    <w:name w:val="[Basisalinea]"/>
    <w:basedOn w:val="Standaard"/>
    <w:uiPriority w:val="99"/>
    <w:pPr>
      <w:autoSpaceDE w:val="0"/>
      <w:autoSpaceDN w:val="0"/>
      <w:adjustRightInd w:val="0"/>
      <w:spacing w:after="0" w:line="288" w:lineRule="auto"/>
      <w:textAlignment w:val="center"/>
    </w:pPr>
    <w:rPr>
      <w:rFonts w:ascii="MinionPro-Regular" w:hAnsi="MinionPro-Regular" w:cs="MinionPro-Regular"/>
      <w:color w:val="000000"/>
      <w:sz w:val="24"/>
      <w:szCs w:val="24"/>
      <w:lang w:bidi="ar-SA"/>
    </w:rPr>
  </w:style>
  <w:style w:type="table" w:styleId="Tabelraster">
    <w:name w:val="Table Grid"/>
    <w:basedOn w:val="Standaardtabel"/>
    <w:uiPriority w:val="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Standaardalinea-lettertype"/>
    <w:uiPriority w:val="99"/>
    <w:unhideWhenUsed/>
    <w:rPr>
      <w:color w:val="3D859C" w:themeColor="hyperlink"/>
      <w:u w:val="single"/>
    </w:rPr>
  </w:style>
  <w:style w:type="character" w:styleId="Onopgelostemelding">
    <w:name w:val="Unresolved Mention"/>
    <w:basedOn w:val="Standaardalinea-lettertype"/>
    <w:uiPriority w:val="99"/>
    <w:semiHidden/>
    <w:unhideWhenUsed/>
    <w:rPr>
      <w:color w:val="605E5C"/>
      <w:shd w:val="clear" w:color="auto" w:fill="E1DFDD"/>
    </w:rPr>
  </w:style>
  <w:style w:type="paragraph" w:customStyle="1" w:styleId="PHDnormal">
    <w:name w:val="PHD normal"/>
    <w:basedOn w:val="Standaard"/>
    <w:qFormat/>
    <w:pPr>
      <w:pBdr>
        <w:top w:val="nil"/>
        <w:left w:val="nil"/>
        <w:bottom w:val="nil"/>
        <w:right w:val="nil"/>
        <w:between w:val="nil"/>
        <w:bar w:val="nil"/>
      </w:pBdr>
      <w:spacing w:after="0" w:line="240" w:lineRule="auto"/>
    </w:pPr>
    <w:rPr>
      <w:rFonts w:ascii="Calibri" w:eastAsia="Arial Unicode MS" w:hAnsi="Calibri" w:cs="Times New Roman"/>
      <w:color w:val="auto"/>
      <w:sz w:val="22"/>
      <w:szCs w:val="24"/>
      <w:bdr w:val="nil"/>
      <w:lang w:val="en-US" w:eastAsia="en-US" w:bidi="ar-SA"/>
    </w:rPr>
  </w:style>
  <w:style w:type="character" w:styleId="GevolgdeHyperlink">
    <w:name w:val="FollowedHyperlink"/>
    <w:basedOn w:val="Standaardalinea-lettertype"/>
    <w:uiPriority w:val="99"/>
    <w:semiHidden/>
    <w:unhideWhenUsed/>
    <w:rPr>
      <w:color w:val="A65E82" w:themeColor="followedHyperlink"/>
      <w:u w:val="single"/>
    </w:rPr>
  </w:style>
  <w:style w:type="character" w:styleId="Verwijzingopmerking">
    <w:name w:val="annotation reference"/>
    <w:basedOn w:val="Standaardalinea-lettertype"/>
    <w:uiPriority w:val="99"/>
    <w:semiHidden/>
    <w:unhideWhenUsed/>
    <w:rPr>
      <w:sz w:val="16"/>
      <w:szCs w:val="16"/>
    </w:rPr>
  </w:style>
  <w:style w:type="paragraph" w:styleId="Tekstopmerking">
    <w:name w:val="annotation text"/>
    <w:basedOn w:val="Standaard"/>
    <w:link w:val="TekstopmerkingChar"/>
    <w:uiPriority w:val="99"/>
    <w:unhideWhenUsed/>
    <w:pPr>
      <w:spacing w:line="240" w:lineRule="auto"/>
    </w:pPr>
    <w:rPr>
      <w:szCs w:val="20"/>
    </w:rPr>
  </w:style>
  <w:style w:type="character" w:customStyle="1" w:styleId="TekstopmerkingChar">
    <w:name w:val="Tekst opmerking Char"/>
    <w:basedOn w:val="Standaardalinea-lettertype"/>
    <w:link w:val="Tekstopmerking"/>
    <w:uiPriority w:val="99"/>
    <w:rPr>
      <w:rFonts w:ascii="Helvetica Light" w:hAnsi="Helvetica Light"/>
      <w:sz w:val="20"/>
      <w:szCs w:val="20"/>
    </w:rPr>
  </w:style>
  <w:style w:type="paragraph" w:styleId="Onderwerpvanopmerking">
    <w:name w:val="annotation subject"/>
    <w:basedOn w:val="Tekstopmerking"/>
    <w:next w:val="Tekstopmerking"/>
    <w:link w:val="OnderwerpvanopmerkingChar"/>
    <w:uiPriority w:val="99"/>
    <w:semiHidden/>
    <w:unhideWhenUsed/>
    <w:rPr>
      <w:b/>
      <w:bCs/>
    </w:rPr>
  </w:style>
  <w:style w:type="character" w:customStyle="1" w:styleId="OnderwerpvanopmerkingChar">
    <w:name w:val="Onderwerp van opmerking Char"/>
    <w:basedOn w:val="TekstopmerkingChar"/>
    <w:link w:val="Onderwerpvanopmerking"/>
    <w:uiPriority w:val="99"/>
    <w:semiHidden/>
    <w:rPr>
      <w:rFonts w:ascii="Helvetica Light" w:hAnsi="Helvetica Light"/>
      <w:b/>
      <w:bCs/>
      <w:sz w:val="20"/>
      <w:szCs w:val="20"/>
    </w:rPr>
  </w:style>
  <w:style w:type="paragraph" w:styleId="Ballontekst">
    <w:name w:val="Balloon Text"/>
    <w:basedOn w:val="Standaard"/>
    <w:link w:val="BallontekstChar"/>
    <w:uiPriority w:val="99"/>
    <w:semiHidden/>
    <w:unhideWhenUsed/>
    <w:p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Pr>
      <w:rFonts w:ascii="Segoe UI" w:hAnsi="Segoe UI" w:cs="Segoe UI"/>
      <w:sz w:val="18"/>
      <w:szCs w:val="18"/>
    </w:rPr>
  </w:style>
  <w:style w:type="character" w:customStyle="1" w:styleId="A0">
    <w:name w:val="A0"/>
    <w:uiPriority w:val="99"/>
    <w:rPr>
      <w:rFonts w:cs="Helvetica Light"/>
      <w:color w:val="221E1F"/>
      <w:sz w:val="20"/>
      <w:szCs w:val="20"/>
    </w:rPr>
  </w:style>
  <w:style w:type="paragraph" w:styleId="Revisie">
    <w:name w:val="Revision"/>
    <w:hidden/>
    <w:uiPriority w:val="99"/>
    <w:semiHidden/>
    <w:pPr>
      <w:spacing w:after="0" w:line="240" w:lineRule="auto"/>
    </w:pPr>
    <w:rPr>
      <w:rFonts w:ascii="Helvetica Light" w:hAnsi="Helvetica Light"/>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22734245">
      <w:bodyDiv w:val="1"/>
      <w:marLeft w:val="0"/>
      <w:marRight w:val="0"/>
      <w:marTop w:val="0"/>
      <w:marBottom w:val="0"/>
      <w:divBdr>
        <w:top w:val="none" w:sz="0" w:space="0" w:color="auto"/>
        <w:left w:val="none" w:sz="0" w:space="0" w:color="auto"/>
        <w:bottom w:val="none" w:sz="0" w:space="0" w:color="auto"/>
        <w:right w:val="none" w:sz="0" w:space="0" w:color="auto"/>
      </w:divBdr>
    </w:div>
    <w:div w:id="718285910">
      <w:bodyDiv w:val="1"/>
      <w:marLeft w:val="0"/>
      <w:marRight w:val="0"/>
      <w:marTop w:val="0"/>
      <w:marBottom w:val="0"/>
      <w:divBdr>
        <w:top w:val="none" w:sz="0" w:space="0" w:color="auto"/>
        <w:left w:val="none" w:sz="0" w:space="0" w:color="auto"/>
        <w:bottom w:val="none" w:sz="0" w:space="0" w:color="auto"/>
        <w:right w:val="none" w:sz="0" w:space="0" w:color="auto"/>
      </w:divBdr>
    </w:div>
    <w:div w:id="774863400">
      <w:bodyDiv w:val="1"/>
      <w:marLeft w:val="0"/>
      <w:marRight w:val="0"/>
      <w:marTop w:val="0"/>
      <w:marBottom w:val="0"/>
      <w:divBdr>
        <w:top w:val="none" w:sz="0" w:space="0" w:color="auto"/>
        <w:left w:val="none" w:sz="0" w:space="0" w:color="auto"/>
        <w:bottom w:val="none" w:sz="0" w:space="0" w:color="auto"/>
        <w:right w:val="none" w:sz="0" w:space="0" w:color="auto"/>
      </w:divBdr>
    </w:div>
    <w:div w:id="905149621">
      <w:bodyDiv w:val="1"/>
      <w:marLeft w:val="0"/>
      <w:marRight w:val="0"/>
      <w:marTop w:val="0"/>
      <w:marBottom w:val="0"/>
      <w:divBdr>
        <w:top w:val="none" w:sz="0" w:space="0" w:color="auto"/>
        <w:left w:val="none" w:sz="0" w:space="0" w:color="auto"/>
        <w:bottom w:val="none" w:sz="0" w:space="0" w:color="auto"/>
        <w:right w:val="none" w:sz="0" w:space="0" w:color="auto"/>
      </w:divBdr>
    </w:div>
    <w:div w:id="919287218">
      <w:bodyDiv w:val="1"/>
      <w:marLeft w:val="0"/>
      <w:marRight w:val="0"/>
      <w:marTop w:val="0"/>
      <w:marBottom w:val="0"/>
      <w:divBdr>
        <w:top w:val="none" w:sz="0" w:space="0" w:color="auto"/>
        <w:left w:val="none" w:sz="0" w:space="0" w:color="auto"/>
        <w:bottom w:val="none" w:sz="0" w:space="0" w:color="auto"/>
        <w:right w:val="none" w:sz="0" w:space="0" w:color="auto"/>
      </w:divBdr>
    </w:div>
    <w:div w:id="1132750393">
      <w:bodyDiv w:val="1"/>
      <w:marLeft w:val="0"/>
      <w:marRight w:val="0"/>
      <w:marTop w:val="0"/>
      <w:marBottom w:val="0"/>
      <w:divBdr>
        <w:top w:val="none" w:sz="0" w:space="0" w:color="auto"/>
        <w:left w:val="none" w:sz="0" w:space="0" w:color="auto"/>
        <w:bottom w:val="none" w:sz="0" w:space="0" w:color="auto"/>
        <w:right w:val="none" w:sz="0" w:space="0" w:color="auto"/>
      </w:divBdr>
      <w:divsChild>
        <w:div w:id="743844882">
          <w:marLeft w:val="0"/>
          <w:marRight w:val="0"/>
          <w:marTop w:val="0"/>
          <w:marBottom w:val="0"/>
          <w:divBdr>
            <w:top w:val="none" w:sz="0" w:space="0" w:color="auto"/>
            <w:left w:val="none" w:sz="0" w:space="0" w:color="auto"/>
            <w:bottom w:val="none" w:sz="0" w:space="0" w:color="auto"/>
            <w:right w:val="none" w:sz="0" w:space="0" w:color="auto"/>
          </w:divBdr>
        </w:div>
      </w:divsChild>
    </w:div>
    <w:div w:id="17689674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asahi-photoproducts.com/ccc" TargetMode="External"/><Relationship Id="rId18" Type="http://schemas.openxmlformats.org/officeDocument/2006/relationships/hyperlink" Target="https://youtu.be/yT4Q4UtuQuU" TargetMode="External"/><Relationship Id="rId26" Type="http://schemas.openxmlformats.org/officeDocument/2006/relationships/hyperlink" Target="https://www.facebook.com/asahiphotoproducts/" TargetMode="External"/><Relationship Id="rId39" Type="http://schemas.openxmlformats.org/officeDocument/2006/relationships/header" Target="header2.xml"/><Relationship Id="rId21" Type="http://schemas.openxmlformats.org/officeDocument/2006/relationships/image" Target="media/image1.png"/><Relationship Id="rId34" Type="http://schemas.openxmlformats.org/officeDocument/2006/relationships/image" Target="media/image9.png"/><Relationship Id="rId42" Type="http://schemas.openxmlformats.org/officeDocument/2006/relationships/header" Target="header3.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asahi-photoproducts.com/de/oee/" TargetMode="External"/><Relationship Id="rId29" Type="http://schemas.openxmlformats.org/officeDocument/2006/relationships/hyperlink" Target="mailto:dieter.niederstadt@asahi-photoproducts.com"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youtube.com/channel/UC_-fQSWjcK2g2hJEPZHHNlw" TargetMode="External"/><Relationship Id="rId32" Type="http://schemas.openxmlformats.org/officeDocument/2006/relationships/image" Target="media/image7.png"/><Relationship Id="rId37" Type="http://schemas.openxmlformats.org/officeDocument/2006/relationships/image" Target="media/image12.png"/><Relationship Id="rId40" Type="http://schemas.openxmlformats.org/officeDocument/2006/relationships/footer" Target="footer1.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kongsbergsystems.com/en" TargetMode="External"/><Relationship Id="rId23" Type="http://schemas.openxmlformats.org/officeDocument/2006/relationships/image" Target="media/image2.png"/><Relationship Id="rId28" Type="http://schemas.openxmlformats.org/officeDocument/2006/relationships/hyperlink" Target="https://www.asahi-photoproducts.com/" TargetMode="External"/><Relationship Id="rId36" Type="http://schemas.openxmlformats.org/officeDocument/2006/relationships/image" Target="media/image11.png"/><Relationship Id="rId10" Type="http://schemas.openxmlformats.org/officeDocument/2006/relationships/footnotes" Target="footnotes.xml"/><Relationship Id="rId19" Type="http://schemas.openxmlformats.org/officeDocument/2006/relationships/hyperlink" Target="http://www.asahi-photoproducts.com" TargetMode="External"/><Relationship Id="rId31" Type="http://schemas.openxmlformats.org/officeDocument/2006/relationships/image" Target="media/image6.jpeg"/><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esko.com/en" TargetMode="External"/><Relationship Id="rId22" Type="http://schemas.openxmlformats.org/officeDocument/2006/relationships/hyperlink" Target="https://www.linkedin.com/company/3780410" TargetMode="External"/><Relationship Id="rId27" Type="http://schemas.openxmlformats.org/officeDocument/2006/relationships/image" Target="media/image4.png"/><Relationship Id="rId30" Type="http://schemas.openxmlformats.org/officeDocument/2006/relationships/image" Target="media/image5.png"/><Relationship Id="rId35" Type="http://schemas.openxmlformats.org/officeDocument/2006/relationships/image" Target="media/image10.png"/><Relationship Id="rId43" Type="http://schemas.openxmlformats.org/officeDocument/2006/relationships/footer" Target="footer3.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all4labels.com/de/unternehmen/" TargetMode="External"/><Relationship Id="rId17" Type="http://schemas.openxmlformats.org/officeDocument/2006/relationships/hyperlink" Target="https://asahi-photoproducts.com/product/equipment/" TargetMode="External"/><Relationship Id="rId25" Type="http://schemas.openxmlformats.org/officeDocument/2006/relationships/image" Target="media/image3.png"/><Relationship Id="rId33" Type="http://schemas.openxmlformats.org/officeDocument/2006/relationships/image" Target="media/image8.png"/><Relationship Id="rId38" Type="http://schemas.openxmlformats.org/officeDocument/2006/relationships/header" Target="header1.xml"/><Relationship Id="rId20" Type="http://schemas.openxmlformats.org/officeDocument/2006/relationships/hyperlink" Target="https://twitter.com/asahiphoto" TargetMode="External"/><Relationship Id="rId41" Type="http://schemas.openxmlformats.org/officeDocument/2006/relationships/footer" Target="footer2.xml"/></Relationships>
</file>

<file path=word/_rels/footer2.xml.rels><?xml version="1.0" encoding="UTF-8" standalone="yes"?>
<Relationships xmlns="http://schemas.openxmlformats.org/package/2006/relationships"><Relationship Id="rId1" Type="http://schemas.openxmlformats.org/officeDocument/2006/relationships/image" Target="media/image13.jpeg"/></Relationships>
</file>

<file path=word/_rels/footer3.xml.rels><?xml version="1.0" encoding="UTF-8" standalone="yes"?>
<Relationships xmlns="http://schemas.openxmlformats.org/package/2006/relationships"><Relationship Id="rId1" Type="http://schemas.openxmlformats.org/officeDocument/2006/relationships/image" Target="media/image13.jpeg"/></Relationships>
</file>

<file path=word/_rels/header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image" Target="media/image14.png"/></Relationships>
</file>

<file path=word/theme/theme1.xml><?xml version="1.0" encoding="utf-8"?>
<a:theme xmlns:a="http://schemas.openxmlformats.org/drawingml/2006/main" name="Office Theme">
  <a:themeElements>
    <a:clrScheme name="Resume">
      <a:dk1>
        <a:sysClr val="windowText" lastClr="000000"/>
      </a:dk1>
      <a:lt1>
        <a:sysClr val="window" lastClr="FFFFFF"/>
      </a:lt1>
      <a:dk2>
        <a:srgbClr val="4B3A2E"/>
      </a:dk2>
      <a:lt2>
        <a:srgbClr val="F1EFEE"/>
      </a:lt2>
      <a:accent1>
        <a:srgbClr val="9E4733"/>
      </a:accent1>
      <a:accent2>
        <a:srgbClr val="DBA84D"/>
      </a:accent2>
      <a:accent3>
        <a:srgbClr val="4A5C6E"/>
      </a:accent3>
      <a:accent4>
        <a:srgbClr val="C76B42"/>
      </a:accent4>
      <a:accent5>
        <a:srgbClr val="AB967D"/>
      </a:accent5>
      <a:accent6>
        <a:srgbClr val="8B465F"/>
      </a:accent6>
      <a:hlink>
        <a:srgbClr val="3D859C"/>
      </a:hlink>
      <a:folHlink>
        <a:srgbClr val="A65E8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24f6b32-9ef4-43d6-8692-8a877c4fbe5c">
      <Terms xmlns="http://schemas.microsoft.com/office/infopath/2007/PartnerControls"/>
    </lcf76f155ced4ddcb4097134ff3c332f>
    <TaxCatchAll xmlns="2c2d1cd3-7e10-4a1c-908a-91a4d91848d0" xsi:nil="true"/>
    <_dlc_DocId xmlns="2c2d1cd3-7e10-4a1c-908a-91a4d91848d0">MD2TZKM24X2D-167323429-220639</_dlc_DocId>
    <_dlc_DocIdUrl xmlns="2c2d1cd3-7e10-4a1c-908a-91a4d91848d0">
      <Url>https://upcbe46932.sharepoint.com/sites/Data/_layouts/15/DocIdRedir.aspx?ID=MD2TZKM24X2D-167323429-220639</Url>
      <Description>MD2TZKM24X2D-167323429-220639</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D3185F943DFE64D8F90B02AE8ADFF5D" ma:contentTypeVersion="15" ma:contentTypeDescription="Create a new document." ma:contentTypeScope="" ma:versionID="a3e0324cf5d384464dd0764bc00716fa">
  <xsd:schema xmlns:xsd="http://www.w3.org/2001/XMLSchema" xmlns:xs="http://www.w3.org/2001/XMLSchema" xmlns:p="http://schemas.microsoft.com/office/2006/metadata/properties" xmlns:ns2="2c2d1cd3-7e10-4a1c-908a-91a4d91848d0" xmlns:ns3="224f6b32-9ef4-43d6-8692-8a877c4fbe5c" targetNamespace="http://schemas.microsoft.com/office/2006/metadata/properties" ma:root="true" ma:fieldsID="164b328129ff88fb28df1b408397d510" ns2:_="" ns3:_="">
    <xsd:import namespace="2c2d1cd3-7e10-4a1c-908a-91a4d91848d0"/>
    <xsd:import namespace="224f6b32-9ef4-43d6-8692-8a877c4fbe5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ObjectDetectorVersions" minOccurs="0"/>
                <xsd:element ref="ns3:MediaLengthInSeconds" minOccurs="0"/>
                <xsd:element ref="ns3:lcf76f155ced4ddcb4097134ff3c332f" minOccurs="0"/>
                <xsd:element ref="ns2:TaxCatchAll" minOccurs="0"/>
                <xsd:element ref="ns3:MediaServiceLocation" minOccurs="0"/>
                <xsd:element ref="ns3:MediaServiceGenerationTime" minOccurs="0"/>
                <xsd:element ref="ns3:MediaServiceEventHashCode" minOccurs="0"/>
                <xsd:element ref="ns3:MediaServiceOCR" minOccurs="0"/>
                <xsd:element ref="ns2:SharedWithUsers" minOccurs="0"/>
                <xsd:element ref="ns2:SharedWithDetail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2d1cd3-7e10-4a1c-908a-91a4d91848d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8" nillable="true" ma:displayName="Taxonomy Catch All Column" ma:hidden="true" ma:list="{34e9eec1-6d29-4ab3-970f-c7cbfa59633c}" ma:internalName="TaxCatchAll" ma:showField="CatchAllData" ma:web="2c2d1cd3-7e10-4a1c-908a-91a4d91848d0">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4f6b32-9ef4-43d6-8692-8a877c4fbe5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e49e72a-2937-4def-bf36-a91dfb643e61" ma:termSetId="09814cd3-568e-fe90-9814-8d621ff8fb84" ma:anchorId="fba54fb3-c3e1-fe81-a776-ca4b69148c4d" ma:open="true" ma:isKeyword="false">
      <xsd:complexType>
        <xsd:sequence>
          <xsd:element ref="pc:Terms" minOccurs="0" maxOccurs="1"/>
        </xsd:sequence>
      </xsd:complexType>
    </xsd:element>
    <xsd:element name="MediaServiceLocation" ma:index="19" nillable="true" ma:displayName="Location" ma:indexed="true" ma:internalName="MediaServiceLocatio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424EB4A4-0379-43F6-937C-B48D6C09E502}">
  <ds:schemaRefs>
    <ds:schemaRef ds:uri="http://schemas.openxmlformats.org/officeDocument/2006/bibliography"/>
  </ds:schemaRefs>
</ds:datastoreItem>
</file>

<file path=customXml/itemProps2.xml><?xml version="1.0" encoding="utf-8"?>
<ds:datastoreItem xmlns:ds="http://schemas.openxmlformats.org/officeDocument/2006/customXml" ds:itemID="{6B4B7D37-2042-4839-8F45-7E18A3292B29}">
  <ds:schemaRefs>
    <ds:schemaRef ds:uri="http://purl.org/dc/terms/"/>
    <ds:schemaRef ds:uri="224f6b32-9ef4-43d6-8692-8a877c4fbe5c"/>
    <ds:schemaRef ds:uri="http://purl.org/dc/dcmitype/"/>
    <ds:schemaRef ds:uri="http://purl.org/dc/elements/1.1/"/>
    <ds:schemaRef ds:uri="http://schemas.openxmlformats.org/package/2006/metadata/core-properties"/>
    <ds:schemaRef ds:uri="http://www.w3.org/XML/1998/namespace"/>
    <ds:schemaRef ds:uri="http://schemas.microsoft.com/office/2006/documentManagement/types"/>
    <ds:schemaRef ds:uri="http://schemas.microsoft.com/office/infopath/2007/PartnerControls"/>
    <ds:schemaRef ds:uri="2c2d1cd3-7e10-4a1c-908a-91a4d91848d0"/>
    <ds:schemaRef ds:uri="http://schemas.microsoft.com/office/2006/metadata/properties"/>
  </ds:schemaRefs>
</ds:datastoreItem>
</file>

<file path=customXml/itemProps3.xml><?xml version="1.0" encoding="utf-8"?>
<ds:datastoreItem xmlns:ds="http://schemas.openxmlformats.org/officeDocument/2006/customXml" ds:itemID="{0617409D-3257-4019-B446-C30CC4D0E4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2d1cd3-7e10-4a1c-908a-91a4d91848d0"/>
    <ds:schemaRef ds:uri="224f6b32-9ef4-43d6-8692-8a877c4fbe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87801A4-4640-4444-9FFC-38A5A0AE886B}">
  <ds:schemaRefs>
    <ds:schemaRef ds:uri="http://schemas.microsoft.com/sharepoint/v3/contenttype/forms"/>
  </ds:schemaRefs>
</ds:datastoreItem>
</file>

<file path=customXml/itemProps5.xml><?xml version="1.0" encoding="utf-8"?>
<ds:datastoreItem xmlns:ds="http://schemas.openxmlformats.org/officeDocument/2006/customXml" ds:itemID="{67CB4382-BAE4-491E-AD3A-E382B2B166B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1129</Words>
  <Characters>6212</Characters>
  <Application>Microsoft Office Word</Application>
  <DocSecurity>0</DocSecurity>
  <Lines>51</Lines>
  <Paragraphs>14</Paragraphs>
  <ScaleCrop>false</ScaleCrop>
  <HeadingPairs>
    <vt:vector size="6" baseType="variant">
      <vt:variant>
        <vt:lpstr>Title</vt:lpstr>
      </vt:variant>
      <vt:variant>
        <vt:i4>1</vt:i4>
      </vt:variant>
      <vt:variant>
        <vt:lpstr>タイトル</vt:lpstr>
      </vt:variant>
      <vt:variant>
        <vt:i4>1</vt:i4>
      </vt:variant>
      <vt:variant>
        <vt:lpstr>Titel</vt:lpstr>
      </vt:variant>
      <vt:variant>
        <vt:i4>1</vt:i4>
      </vt:variant>
    </vt:vector>
  </HeadingPairs>
  <TitlesOfParts>
    <vt:vector size="3" baseType="lpstr">
      <vt:lpstr/>
      <vt:lpstr/>
      <vt:lpstr/>
    </vt:vector>
  </TitlesOfParts>
  <Company/>
  <LinksUpToDate>false</LinksUpToDate>
  <CharactersWithSpaces>7327</CharactersWithSpaces>
  <SharedDoc>false</SharedDoc>
  <HLinks>
    <vt:vector size="12" baseType="variant">
      <vt:variant>
        <vt:i4>7471185</vt:i4>
      </vt:variant>
      <vt:variant>
        <vt:i4>3</vt:i4>
      </vt:variant>
      <vt:variant>
        <vt:i4>0</vt:i4>
      </vt:variant>
      <vt:variant>
        <vt:i4>5</vt:i4>
      </vt:variant>
      <vt:variant>
        <vt:lpwstr>mailto:dieter.niederstadt@asahi-photoproducts.com</vt:lpwstr>
      </vt:variant>
      <vt:variant>
        <vt:lpwstr/>
      </vt:variant>
      <vt:variant>
        <vt:i4>3801125</vt:i4>
      </vt:variant>
      <vt:variant>
        <vt:i4>0</vt:i4>
      </vt:variant>
      <vt:variant>
        <vt:i4>0</vt:i4>
      </vt:variant>
      <vt:variant>
        <vt:i4>5</vt:i4>
      </vt:variant>
      <vt:variant>
        <vt:lpwstr>http://www.asahi-photoproducts.com/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鈴木　優稔(Suzuki, Yuji)</dc:creator>
  <cp:keywords/>
  <dc:description/>
  <cp:lastModifiedBy>Arne Tofec</cp:lastModifiedBy>
  <cp:revision>4</cp:revision>
  <cp:lastPrinted>2024-05-16T07:24:00Z</cp:lastPrinted>
  <dcterms:created xsi:type="dcterms:W3CDTF">2024-05-15T19:19:00Z</dcterms:created>
  <dcterms:modified xsi:type="dcterms:W3CDTF">2024-05-22T11:58:00Z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0x0101007D3185F943DFE64D8F90B02AE8ADFF5D</vt:lpwstr>
  </property>
  <property fmtid="{D5CDD505-2E9C-101B-9397-08002B2CF9AE}" pid="3" name="_dlc_DocIdItemGuid">
    <vt:lpwstr>fb83262f-4e9c-4474-9293-82ae084e8a53</vt:lpwstr>
  </property>
  <property fmtid="{D5CDD505-2E9C-101B-9397-08002B2CF9AE}" pid="4" name="MediaServiceImageTags">
    <vt:lpwstr/>
  </property>
</Properties>
</file>